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4"/>
  </p:notesMasterIdLst>
  <p:sldIdLst>
    <p:sldId id="261" r:id="rId4"/>
    <p:sldId id="263" r:id="rId5"/>
    <p:sldId id="285" r:id="rId6"/>
    <p:sldId id="286" r:id="rId7"/>
    <p:sldId id="324" r:id="rId8"/>
    <p:sldId id="289" r:id="rId9"/>
    <p:sldId id="293" r:id="rId10"/>
    <p:sldId id="269" r:id="rId11"/>
    <p:sldId id="319" r:id="rId12"/>
    <p:sldId id="320" r:id="rId13"/>
    <p:sldId id="282" r:id="rId14"/>
    <p:sldId id="288" r:id="rId15"/>
    <p:sldId id="314" r:id="rId16"/>
    <p:sldId id="262" r:id="rId17"/>
    <p:sldId id="270" r:id="rId18"/>
    <p:sldId id="278" r:id="rId19"/>
    <p:sldId id="272" r:id="rId20"/>
    <p:sldId id="281" r:id="rId21"/>
    <p:sldId id="273" r:id="rId22"/>
    <p:sldId id="276" r:id="rId23"/>
    <p:sldId id="316" r:id="rId24"/>
    <p:sldId id="317" r:id="rId25"/>
    <p:sldId id="318" r:id="rId26"/>
    <p:sldId id="322" r:id="rId27"/>
    <p:sldId id="321" r:id="rId28"/>
    <p:sldId id="299" r:id="rId29"/>
    <p:sldId id="301" r:id="rId30"/>
    <p:sldId id="302" r:id="rId31"/>
    <p:sldId id="303" r:id="rId32"/>
    <p:sldId id="304" r:id="rId33"/>
    <p:sldId id="305" r:id="rId34"/>
    <p:sldId id="306" r:id="rId35"/>
    <p:sldId id="308" r:id="rId36"/>
    <p:sldId id="323" r:id="rId37"/>
    <p:sldId id="307" r:id="rId38"/>
    <p:sldId id="313" r:id="rId39"/>
    <p:sldId id="309" r:id="rId40"/>
    <p:sldId id="311" r:id="rId41"/>
    <p:sldId id="266" r:id="rId42"/>
    <p:sldId id="29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76F"/>
    <a:srgbClr val="074D9B"/>
    <a:srgbClr val="FA2E2E"/>
    <a:srgbClr val="73A9DB"/>
    <a:srgbClr val="003161"/>
    <a:srgbClr val="44BCCB"/>
    <a:srgbClr val="9EC4E6"/>
    <a:srgbClr val="C7DDF1"/>
    <a:srgbClr val="2B6CA7"/>
    <a:srgbClr val="3E89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38" autoAdjust="0"/>
    <p:restoredTop sz="93852" autoAdjust="0"/>
  </p:normalViewPr>
  <p:slideViewPr>
    <p:cSldViewPr snapToGrid="0">
      <p:cViewPr varScale="1">
        <p:scale>
          <a:sx n="108" d="100"/>
          <a:sy n="108" d="100"/>
        </p:scale>
        <p:origin x="768" y="108"/>
      </p:cViewPr>
      <p:guideLst/>
    </p:cSldViewPr>
  </p:slideViewPr>
  <p:outlineViewPr>
    <p:cViewPr>
      <p:scale>
        <a:sx n="33" d="100"/>
        <a:sy n="33" d="100"/>
      </p:scale>
      <p:origin x="0" y="-561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9DE04C-0145-48F3-A158-7E58FB67772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tr-TR"/>
        </a:p>
      </dgm:t>
    </dgm:pt>
    <dgm:pt modelId="{A92A7078-78DF-46C4-A6B9-4D2F5C2268EE}" type="pres">
      <dgm:prSet presAssocID="{319DE04C-0145-48F3-A158-7E58FB677725}" presName="linear" presStyleCnt="0">
        <dgm:presLayoutVars>
          <dgm:animLvl val="lvl"/>
          <dgm:resizeHandles val="exact"/>
        </dgm:presLayoutVars>
      </dgm:prSet>
      <dgm:spPr/>
      <dgm:t>
        <a:bodyPr/>
        <a:lstStyle/>
        <a:p>
          <a:endParaRPr lang="tr-TR"/>
        </a:p>
      </dgm:t>
    </dgm:pt>
  </dgm:ptLst>
  <dgm:cxnLst>
    <dgm:cxn modelId="{688D1B19-F932-4D3A-94F7-41D57A1153F1}" type="presOf" srcId="{319DE04C-0145-48F3-A158-7E58FB677725}" destId="{A92A7078-78DF-46C4-A6B9-4D2F5C2268E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254955-2025-463A-B8FC-90C4D9FE812E}" type="doc">
      <dgm:prSet loTypeId="urn:microsoft.com/office/officeart/2005/8/layout/vList2" loCatId="list" qsTypeId="urn:microsoft.com/office/officeart/2005/8/quickstyle/3d1" qsCatId="3D" csTypeId="urn:microsoft.com/office/officeart/2005/8/colors/accent0_3" csCatId="mainScheme" phldr="1"/>
      <dgm:spPr/>
      <dgm:t>
        <a:bodyPr/>
        <a:lstStyle/>
        <a:p>
          <a:endParaRPr lang="tr-TR"/>
        </a:p>
      </dgm:t>
    </dgm:pt>
    <dgm:pt modelId="{2977753F-D97B-4D39-9FDE-23FC2BB0522C}">
      <dgm:prSet custT="1"/>
      <dgm:spPr/>
      <dgm:t>
        <a:bodyPr/>
        <a:lstStyle/>
        <a:p>
          <a:pPr algn="ctr" rtl="0"/>
          <a:r>
            <a:rPr lang="tr-TR" sz="2000" b="1" dirty="0" smtClean="0"/>
            <a:t>Etki X Olasılık= Doğal Risk Seviyesi</a:t>
          </a:r>
          <a:endParaRPr lang="en-US" sz="2000" dirty="0"/>
        </a:p>
      </dgm:t>
    </dgm:pt>
    <dgm:pt modelId="{BE6644A4-E365-421D-8213-BDDD2A03CD07}" type="parTrans" cxnId="{C5D9E091-A0DC-42C3-B9D1-7152F44B4A01}">
      <dgm:prSet/>
      <dgm:spPr/>
      <dgm:t>
        <a:bodyPr/>
        <a:lstStyle/>
        <a:p>
          <a:endParaRPr lang="tr-TR"/>
        </a:p>
      </dgm:t>
    </dgm:pt>
    <dgm:pt modelId="{1F066575-3EB3-4DC0-8DC6-9E7FFA557EA6}" type="sibTrans" cxnId="{C5D9E091-A0DC-42C3-B9D1-7152F44B4A01}">
      <dgm:prSet/>
      <dgm:spPr/>
      <dgm:t>
        <a:bodyPr/>
        <a:lstStyle/>
        <a:p>
          <a:endParaRPr lang="tr-TR"/>
        </a:p>
      </dgm:t>
    </dgm:pt>
    <dgm:pt modelId="{BE97F621-A69B-4A64-B6C1-AC3A2F871F97}" type="pres">
      <dgm:prSet presAssocID="{1E254955-2025-463A-B8FC-90C4D9FE812E}" presName="linear" presStyleCnt="0">
        <dgm:presLayoutVars>
          <dgm:animLvl val="lvl"/>
          <dgm:resizeHandles val="exact"/>
        </dgm:presLayoutVars>
      </dgm:prSet>
      <dgm:spPr/>
      <dgm:t>
        <a:bodyPr/>
        <a:lstStyle/>
        <a:p>
          <a:endParaRPr lang="tr-TR"/>
        </a:p>
      </dgm:t>
    </dgm:pt>
    <dgm:pt modelId="{B4A7ACA7-943B-45F2-8647-EEE4E9E50065}" type="pres">
      <dgm:prSet presAssocID="{2977753F-D97B-4D39-9FDE-23FC2BB0522C}" presName="parentText" presStyleLbl="node1" presStyleIdx="0" presStyleCnt="1" custScaleY="363059" custLinFactNeighborX="736" custLinFactNeighborY="-83002">
        <dgm:presLayoutVars>
          <dgm:chMax val="0"/>
          <dgm:bulletEnabled val="1"/>
        </dgm:presLayoutVars>
      </dgm:prSet>
      <dgm:spPr/>
      <dgm:t>
        <a:bodyPr/>
        <a:lstStyle/>
        <a:p>
          <a:endParaRPr lang="tr-TR"/>
        </a:p>
      </dgm:t>
    </dgm:pt>
  </dgm:ptLst>
  <dgm:cxnLst>
    <dgm:cxn modelId="{67C17E2B-8FA3-4D5F-A661-9F1536978834}" type="presOf" srcId="{2977753F-D97B-4D39-9FDE-23FC2BB0522C}" destId="{B4A7ACA7-943B-45F2-8647-EEE4E9E50065}" srcOrd="0" destOrd="0" presId="urn:microsoft.com/office/officeart/2005/8/layout/vList2"/>
    <dgm:cxn modelId="{D25E2555-91E6-46DF-A1B0-A18CA15BA679}" type="presOf" srcId="{1E254955-2025-463A-B8FC-90C4D9FE812E}" destId="{BE97F621-A69B-4A64-B6C1-AC3A2F871F97}" srcOrd="0" destOrd="0" presId="urn:microsoft.com/office/officeart/2005/8/layout/vList2"/>
    <dgm:cxn modelId="{C5D9E091-A0DC-42C3-B9D1-7152F44B4A01}" srcId="{1E254955-2025-463A-B8FC-90C4D9FE812E}" destId="{2977753F-D97B-4D39-9FDE-23FC2BB0522C}" srcOrd="0" destOrd="0" parTransId="{BE6644A4-E365-421D-8213-BDDD2A03CD07}" sibTransId="{1F066575-3EB3-4DC0-8DC6-9E7FFA557EA6}"/>
    <dgm:cxn modelId="{4263D422-2616-4017-8E48-BA357CCBEA45}" type="presParOf" srcId="{BE97F621-A69B-4A64-B6C1-AC3A2F871F97}" destId="{B4A7ACA7-943B-45F2-8647-EEE4E9E50065}"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E31A0E-FE47-4369-8E60-464358362062}" type="doc">
      <dgm:prSet loTypeId="urn:microsoft.com/office/officeart/2005/8/layout/vList2" loCatId="list" qsTypeId="urn:microsoft.com/office/officeart/2005/8/quickstyle/3d1" qsCatId="3D" csTypeId="urn:microsoft.com/office/officeart/2005/8/colors/accent0_3" csCatId="mainScheme" phldr="1"/>
      <dgm:spPr/>
      <dgm:t>
        <a:bodyPr/>
        <a:lstStyle/>
        <a:p>
          <a:endParaRPr lang="tr-TR"/>
        </a:p>
      </dgm:t>
    </dgm:pt>
    <dgm:pt modelId="{C0123E3D-C2B7-4F9D-8834-4A490CCF1C3D}">
      <dgm:prSet custT="1"/>
      <dgm:spPr/>
      <dgm:t>
        <a:bodyPr/>
        <a:lstStyle/>
        <a:p>
          <a:pPr rtl="0"/>
          <a:r>
            <a:rPr lang="tr-TR" sz="2000" b="1" dirty="0" smtClean="0"/>
            <a:t>Doğal Risk Seviyesi </a:t>
          </a:r>
          <a:r>
            <a:rPr lang="tr-TR" sz="2800" b="1" dirty="0" smtClean="0"/>
            <a:t>X</a:t>
          </a:r>
          <a:r>
            <a:rPr lang="tr-TR" sz="2000" b="1" dirty="0" smtClean="0"/>
            <a:t> M. </a:t>
          </a:r>
          <a:r>
            <a:rPr lang="tr-TR" sz="2000" b="1" smtClean="0"/>
            <a:t>Risk Yön.F. </a:t>
          </a:r>
          <a:r>
            <a:rPr lang="tr-TR" sz="2000" b="1" dirty="0" smtClean="0"/>
            <a:t>Yeterliliği</a:t>
          </a:r>
          <a:r>
            <a:rPr lang="tr-TR" sz="2800" b="1" dirty="0" smtClean="0"/>
            <a:t> =</a:t>
          </a:r>
          <a:r>
            <a:rPr lang="tr-TR" sz="2000" b="1" dirty="0" smtClean="0"/>
            <a:t>Artık Risk Seviyesi</a:t>
          </a:r>
          <a:endParaRPr lang="en-US" sz="2000" b="1" dirty="0"/>
        </a:p>
      </dgm:t>
    </dgm:pt>
    <dgm:pt modelId="{07C40CE9-44D5-4A29-B87F-DE451327737F}" type="parTrans" cxnId="{B29A6A3E-56BB-4EC4-8102-529AEBEBE0D0}">
      <dgm:prSet/>
      <dgm:spPr/>
      <dgm:t>
        <a:bodyPr/>
        <a:lstStyle/>
        <a:p>
          <a:endParaRPr lang="tr-TR" sz="2800" b="1"/>
        </a:p>
      </dgm:t>
    </dgm:pt>
    <dgm:pt modelId="{74B2EC04-3D05-4270-A354-825ECBC99524}" type="sibTrans" cxnId="{B29A6A3E-56BB-4EC4-8102-529AEBEBE0D0}">
      <dgm:prSet/>
      <dgm:spPr/>
      <dgm:t>
        <a:bodyPr/>
        <a:lstStyle/>
        <a:p>
          <a:endParaRPr lang="tr-TR" sz="2800" b="1"/>
        </a:p>
      </dgm:t>
    </dgm:pt>
    <dgm:pt modelId="{A2B4B2A0-61F7-4A6A-8CAE-4E765EA957DE}" type="pres">
      <dgm:prSet presAssocID="{67E31A0E-FE47-4369-8E60-464358362062}" presName="linear" presStyleCnt="0">
        <dgm:presLayoutVars>
          <dgm:animLvl val="lvl"/>
          <dgm:resizeHandles val="exact"/>
        </dgm:presLayoutVars>
      </dgm:prSet>
      <dgm:spPr/>
      <dgm:t>
        <a:bodyPr/>
        <a:lstStyle/>
        <a:p>
          <a:endParaRPr lang="tr-TR"/>
        </a:p>
      </dgm:t>
    </dgm:pt>
    <dgm:pt modelId="{9A59DA4C-D543-4287-BAAD-2368CA56B72C}" type="pres">
      <dgm:prSet presAssocID="{C0123E3D-C2B7-4F9D-8834-4A490CCF1C3D}" presName="parentText" presStyleLbl="node1" presStyleIdx="0" presStyleCnt="1" custLinFactNeighborX="-2500" custLinFactNeighborY="-11772">
        <dgm:presLayoutVars>
          <dgm:chMax val="0"/>
          <dgm:bulletEnabled val="1"/>
        </dgm:presLayoutVars>
      </dgm:prSet>
      <dgm:spPr/>
      <dgm:t>
        <a:bodyPr/>
        <a:lstStyle/>
        <a:p>
          <a:endParaRPr lang="tr-TR"/>
        </a:p>
      </dgm:t>
    </dgm:pt>
  </dgm:ptLst>
  <dgm:cxnLst>
    <dgm:cxn modelId="{3BC8CA55-F165-4E53-BF13-C395ED32DA16}" type="presOf" srcId="{67E31A0E-FE47-4369-8E60-464358362062}" destId="{A2B4B2A0-61F7-4A6A-8CAE-4E765EA957DE}" srcOrd="0" destOrd="0" presId="urn:microsoft.com/office/officeart/2005/8/layout/vList2"/>
    <dgm:cxn modelId="{E1D08330-E2CB-4359-AC6A-45E5AA0454CE}" type="presOf" srcId="{C0123E3D-C2B7-4F9D-8834-4A490CCF1C3D}" destId="{9A59DA4C-D543-4287-BAAD-2368CA56B72C}" srcOrd="0" destOrd="0" presId="urn:microsoft.com/office/officeart/2005/8/layout/vList2"/>
    <dgm:cxn modelId="{B29A6A3E-56BB-4EC4-8102-529AEBEBE0D0}" srcId="{67E31A0E-FE47-4369-8E60-464358362062}" destId="{C0123E3D-C2B7-4F9D-8834-4A490CCF1C3D}" srcOrd="0" destOrd="0" parTransId="{07C40CE9-44D5-4A29-B87F-DE451327737F}" sibTransId="{74B2EC04-3D05-4270-A354-825ECBC99524}"/>
    <dgm:cxn modelId="{3258ED98-D2F3-4439-BD08-C4009BDC9359}" type="presParOf" srcId="{A2B4B2A0-61F7-4A6A-8CAE-4E765EA957DE}" destId="{9A59DA4C-D543-4287-BAAD-2368CA56B72C}"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7ACA7-943B-45F2-8647-EEE4E9E50065}">
      <dsp:nvSpPr>
        <dsp:cNvPr id="0" name=""/>
        <dsp:cNvSpPr/>
      </dsp:nvSpPr>
      <dsp:spPr>
        <a:xfrm>
          <a:off x="0" y="0"/>
          <a:ext cx="4214247" cy="911492"/>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1" kern="1200" dirty="0" smtClean="0"/>
            <a:t>Etki X Olasılık= Doğal Risk Seviyesi</a:t>
          </a:r>
          <a:endParaRPr lang="en-US" sz="2000" kern="1200" dirty="0"/>
        </a:p>
      </dsp:txBody>
      <dsp:txXfrm>
        <a:off x="44495" y="44495"/>
        <a:ext cx="4125257" cy="8225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9DA4C-D543-4287-BAAD-2368CA56B72C}">
      <dsp:nvSpPr>
        <dsp:cNvPr id="0" name=""/>
        <dsp:cNvSpPr/>
      </dsp:nvSpPr>
      <dsp:spPr>
        <a:xfrm>
          <a:off x="0" y="0"/>
          <a:ext cx="7185402" cy="91728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b="1" kern="1200" dirty="0" smtClean="0"/>
            <a:t>Doğal Risk Seviyesi </a:t>
          </a:r>
          <a:r>
            <a:rPr lang="tr-TR" sz="2800" b="1" kern="1200" dirty="0" smtClean="0"/>
            <a:t>X</a:t>
          </a:r>
          <a:r>
            <a:rPr lang="tr-TR" sz="2000" b="1" kern="1200" dirty="0" smtClean="0"/>
            <a:t> M. </a:t>
          </a:r>
          <a:r>
            <a:rPr lang="tr-TR" sz="2000" b="1" kern="1200" smtClean="0"/>
            <a:t>Risk Yön.F. </a:t>
          </a:r>
          <a:r>
            <a:rPr lang="tr-TR" sz="2000" b="1" kern="1200" dirty="0" smtClean="0"/>
            <a:t>Yeterliliği</a:t>
          </a:r>
          <a:r>
            <a:rPr lang="tr-TR" sz="2800" b="1" kern="1200" dirty="0" smtClean="0"/>
            <a:t> =</a:t>
          </a:r>
          <a:r>
            <a:rPr lang="tr-TR" sz="2000" b="1" kern="1200" dirty="0" smtClean="0"/>
            <a:t>Artık Risk Seviyesi</a:t>
          </a:r>
          <a:endParaRPr lang="en-US" sz="2000" b="1" kern="1200" dirty="0"/>
        </a:p>
      </dsp:txBody>
      <dsp:txXfrm>
        <a:off x="44778" y="44778"/>
        <a:ext cx="7095846" cy="8277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D4230-54B5-4132-9075-ADBBDD56D9C0}" type="datetimeFigureOut">
              <a:rPr lang="tr-TR" smtClean="0"/>
              <a:t>28.11.2024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BC9F55-60E7-4C7D-A8FD-84B60D047060}" type="slidenum">
              <a:rPr lang="tr-TR" smtClean="0"/>
              <a:t>‹#›</a:t>
            </a:fld>
            <a:endParaRPr lang="tr-TR"/>
          </a:p>
        </p:txBody>
      </p:sp>
    </p:spTree>
    <p:extLst>
      <p:ext uri="{BB962C8B-B14F-4D97-AF65-F5344CB8AC3E}">
        <p14:creationId xmlns:p14="http://schemas.microsoft.com/office/powerpoint/2010/main" val="1325487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5ECFA8-E4DB-4B02-9183-4266C2D35377}" type="slidenum">
              <a:rPr lang="tr-TR" smtClean="0">
                <a:solidFill>
                  <a:prstClr val="black"/>
                </a:solidFill>
              </a:rPr>
              <a:pPr/>
              <a:t>1</a:t>
            </a:fld>
            <a:endParaRPr lang="tr-TR">
              <a:solidFill>
                <a:prstClr val="black"/>
              </a:solidFill>
            </a:endParaRPr>
          </a:p>
        </p:txBody>
      </p:sp>
    </p:spTree>
    <p:extLst>
      <p:ext uri="{BB962C8B-B14F-4D97-AF65-F5344CB8AC3E}">
        <p14:creationId xmlns:p14="http://schemas.microsoft.com/office/powerpoint/2010/main" val="2698201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6BC9F55-60E7-4C7D-A8FD-84B60D047060}" type="slidenum">
              <a:rPr lang="tr-TR" smtClean="0"/>
              <a:t>11</a:t>
            </a:fld>
            <a:endParaRPr lang="tr-TR"/>
          </a:p>
        </p:txBody>
      </p:sp>
    </p:spTree>
    <p:extLst>
      <p:ext uri="{BB962C8B-B14F-4D97-AF65-F5344CB8AC3E}">
        <p14:creationId xmlns:p14="http://schemas.microsoft.com/office/powerpoint/2010/main" val="1185571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SH MB </a:t>
            </a:r>
            <a:r>
              <a:rPr lang="tr-TR" dirty="0" err="1" smtClean="0"/>
              <a:t>tşk</a:t>
            </a:r>
            <a:endParaRPr lang="tr-TR" dirty="0"/>
          </a:p>
        </p:txBody>
      </p:sp>
      <p:sp>
        <p:nvSpPr>
          <p:cNvPr id="4" name="Slayt Numarası Yer Tutucusu 3"/>
          <p:cNvSpPr>
            <a:spLocks noGrp="1"/>
          </p:cNvSpPr>
          <p:nvPr>
            <p:ph type="sldNum" sz="quarter" idx="10"/>
          </p:nvPr>
        </p:nvSpPr>
        <p:spPr/>
        <p:txBody>
          <a:bodyPr/>
          <a:lstStyle/>
          <a:p>
            <a:fld id="{16BC9F55-60E7-4C7D-A8FD-84B60D047060}" type="slidenum">
              <a:rPr lang="tr-TR" smtClean="0"/>
              <a:t>14</a:t>
            </a:fld>
            <a:endParaRPr lang="tr-TR"/>
          </a:p>
        </p:txBody>
      </p:sp>
    </p:spTree>
    <p:extLst>
      <p:ext uri="{BB962C8B-B14F-4D97-AF65-F5344CB8AC3E}">
        <p14:creationId xmlns:p14="http://schemas.microsoft.com/office/powerpoint/2010/main" val="2704593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Kontrol ortamı </a:t>
            </a:r>
            <a:r>
              <a:rPr lang="tr-TR" dirty="0" smtClean="0"/>
              <a:t>iç kontrolün diğer unsurlarına temel teşkil eden genel bir çerçeve olup, kişisel ve mesleki dürüstlük, yönetimin ve personelin etik değerleri, organizasyonel yapı ve insan kaynakları politikaları ve uygulamalarını kapsar. </a:t>
            </a:r>
          </a:p>
          <a:p>
            <a:endParaRPr lang="tr-TR" dirty="0" smtClean="0"/>
          </a:p>
          <a:p>
            <a:r>
              <a:rPr lang="tr-TR" b="1" dirty="0" smtClean="0"/>
              <a:t>Risk değerlendirmesi </a:t>
            </a:r>
            <a:r>
              <a:rPr lang="tr-TR" dirty="0" smtClean="0"/>
              <a:t>değişen koşulları, fırsatları, riskleri tespit ve analiz etmek ve değişen riskleri karşılamak üzere yapılan süreklilik temelinde tekrarlanan faaliyetleridir.</a:t>
            </a:r>
            <a:endParaRPr lang="tr-TR" dirty="0"/>
          </a:p>
        </p:txBody>
      </p:sp>
      <p:sp>
        <p:nvSpPr>
          <p:cNvPr id="4" name="Slayt Numarası Yer Tutucusu 3"/>
          <p:cNvSpPr>
            <a:spLocks noGrp="1"/>
          </p:cNvSpPr>
          <p:nvPr>
            <p:ph type="sldNum" sz="quarter" idx="10"/>
          </p:nvPr>
        </p:nvSpPr>
        <p:spPr/>
        <p:txBody>
          <a:bodyPr/>
          <a:lstStyle/>
          <a:p>
            <a:fld id="{16BC9F55-60E7-4C7D-A8FD-84B60D047060}" type="slidenum">
              <a:rPr lang="tr-TR" smtClean="0"/>
              <a:t>15</a:t>
            </a:fld>
            <a:endParaRPr lang="tr-TR"/>
          </a:p>
        </p:txBody>
      </p:sp>
    </p:spTree>
    <p:extLst>
      <p:ext uri="{BB962C8B-B14F-4D97-AF65-F5344CB8AC3E}">
        <p14:creationId xmlns:p14="http://schemas.microsoft.com/office/powerpoint/2010/main" val="809898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6BC9F55-60E7-4C7D-A8FD-84B60D047060}" type="slidenum">
              <a:rPr lang="tr-TR" smtClean="0"/>
              <a:t>16</a:t>
            </a:fld>
            <a:endParaRPr lang="tr-TR"/>
          </a:p>
        </p:txBody>
      </p:sp>
    </p:spTree>
    <p:extLst>
      <p:ext uri="{BB962C8B-B14F-4D97-AF65-F5344CB8AC3E}">
        <p14:creationId xmlns:p14="http://schemas.microsoft.com/office/powerpoint/2010/main" val="3130589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6BC9F55-60E7-4C7D-A8FD-84B60D047060}" type="slidenum">
              <a:rPr lang="tr-TR" smtClean="0"/>
              <a:t>17</a:t>
            </a:fld>
            <a:endParaRPr lang="tr-TR"/>
          </a:p>
        </p:txBody>
      </p:sp>
    </p:spTree>
    <p:extLst>
      <p:ext uri="{BB962C8B-B14F-4D97-AF65-F5344CB8AC3E}">
        <p14:creationId xmlns:p14="http://schemas.microsoft.com/office/powerpoint/2010/main" val="3874571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5DC6676-CB83-4896-8C27-A449F09C5BBF}" type="slidenum">
              <a:rPr lang="ru-RU" smtClean="0">
                <a:solidFill>
                  <a:prstClr val="black"/>
                </a:solidFill>
              </a:rPr>
              <a:pPr/>
              <a:t>18</a:t>
            </a:fld>
            <a:endParaRPr lang="ru-RU" dirty="0">
              <a:solidFill>
                <a:prstClr val="black"/>
              </a:solidFill>
            </a:endParaRPr>
          </a:p>
        </p:txBody>
      </p:sp>
    </p:spTree>
    <p:extLst>
      <p:ext uri="{BB962C8B-B14F-4D97-AF65-F5344CB8AC3E}">
        <p14:creationId xmlns:p14="http://schemas.microsoft.com/office/powerpoint/2010/main" val="3950618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Kamu İç denetim Rehberin</a:t>
            </a:r>
            <a:r>
              <a:rPr lang="tr-TR" baseline="0" dirty="0" smtClean="0"/>
              <a:t> den alınan risk analiz matrisini yerine Bakanlığın yeni yayınladığı rehber esas alınarak matris güncellenmiştir.</a:t>
            </a:r>
            <a:endParaRPr lang="tr-TR" dirty="0"/>
          </a:p>
        </p:txBody>
      </p:sp>
      <p:sp>
        <p:nvSpPr>
          <p:cNvPr id="4" name="Slayt Numarası Yer Tutucusu 3"/>
          <p:cNvSpPr>
            <a:spLocks noGrp="1"/>
          </p:cNvSpPr>
          <p:nvPr>
            <p:ph type="sldNum" sz="quarter" idx="10"/>
          </p:nvPr>
        </p:nvSpPr>
        <p:spPr/>
        <p:txBody>
          <a:bodyPr/>
          <a:lstStyle/>
          <a:p>
            <a:fld id="{16BC9F55-60E7-4C7D-A8FD-84B60D047060}" type="slidenum">
              <a:rPr lang="tr-TR" smtClean="0"/>
              <a:t>19</a:t>
            </a:fld>
            <a:endParaRPr lang="tr-TR"/>
          </a:p>
        </p:txBody>
      </p:sp>
    </p:spTree>
    <p:extLst>
      <p:ext uri="{BB962C8B-B14F-4D97-AF65-F5344CB8AC3E}">
        <p14:creationId xmlns:p14="http://schemas.microsoft.com/office/powerpoint/2010/main" val="2635956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R.A.: Risk seviyesinin veya etkilerinin asgari düzeye indirgenmesi için yapılan kontrol faaliyetleri ile riskin yönetilmesini içerir. Yüksek maliyet taşıyan kontrol yöntemlerinin mevcut olmadığı durumlarda, riskin gerçekleşmesini önlemek veya etkilerini asgari düzeye indirgemek için uygun kontroller bulunmalı ve uygulanmalıdır.</a:t>
            </a:r>
          </a:p>
          <a:p>
            <a:endParaRPr lang="tr-TR" dirty="0" smtClean="0"/>
          </a:p>
          <a:p>
            <a:r>
              <a:rPr lang="tr-TR" dirty="0" smtClean="0"/>
              <a:t>R.K:</a:t>
            </a:r>
            <a:r>
              <a:rPr lang="tr-TR" baseline="0" dirty="0" smtClean="0"/>
              <a:t> </a:t>
            </a:r>
            <a:r>
              <a:rPr lang="tr-TR" dirty="0" smtClean="0"/>
              <a:t>Risk yönetilemeyecek kadar büyükse ve/veya faaliyet hayati öneme sahip değilse faaliyete son vermek mümkündür.</a:t>
            </a:r>
          </a:p>
          <a:p>
            <a:endParaRPr lang="tr-TR" dirty="0" smtClean="0"/>
          </a:p>
          <a:p>
            <a:endParaRPr lang="tr-TR" dirty="0" smtClean="0"/>
          </a:p>
          <a:p>
            <a:r>
              <a:rPr lang="tr-TR" dirty="0" smtClean="0"/>
              <a:t>R.D.: Sözleşmeler aracılığıyla, riskin veya riske maruz kalmaya neden olan faaliyetlerin bir kısmının devredilmesi, artık riskin üstlenilmesidir. Ancak risk devredilse bile sorumluluğun devredilemeyeceği unutulmamalıdır.</a:t>
            </a:r>
          </a:p>
          <a:p>
            <a:endParaRPr lang="tr-TR" dirty="0" smtClean="0"/>
          </a:p>
          <a:p>
            <a:r>
              <a:rPr lang="tr-TR" dirty="0" smtClean="0"/>
              <a:t>R.K.: Bazı riskler için alınacak önlemlerden sağlanacak faydanın, alınacak önlemlerin maliyetinden daha düşük olduğu tespit edilebilir. Bu durumda risk bilinçli bir şekilde kabul edilebilir. Risk, etkisinin düşük düzeyde kalmasını sağlamak amacıyla periyodik olarak izlenir.</a:t>
            </a:r>
          </a:p>
          <a:p>
            <a:endParaRPr lang="tr-TR" dirty="0" smtClean="0"/>
          </a:p>
          <a:p>
            <a:endParaRPr lang="tr-TR" dirty="0" smtClean="0"/>
          </a:p>
          <a:p>
            <a:r>
              <a:rPr lang="tr-TR" dirty="0" smtClean="0"/>
              <a:t>Ö:Riskin gerçekleşme olasılığını ve etkisini mümkün olduğunca engellemek amacı taşıyan kontrollerdir. Bir çok risk çeşidi için bu yöntemin kullanılması uygundur.</a:t>
            </a:r>
          </a:p>
          <a:p>
            <a:r>
              <a:rPr lang="tr-TR" dirty="0" smtClean="0"/>
              <a:t>Y:Hedeflerin gerçekleştirilmesine yönelik açık bir yön ve rehberlik sağlayan kontrollerdir. Yönlendirici kontrolün önemi, istenmeyen bir olaydan sakınmak gerektiğinde ortaya çıkmaktadır.</a:t>
            </a:r>
          </a:p>
          <a:p>
            <a:r>
              <a:rPr lang="tr-TR" dirty="0" smtClean="0"/>
              <a:t>T:Riskler gerçekleştikten sonra meydana gelen zararın ve sorumluluğun tespiti amacıyla yapılan kontrollerdir. Bu yöntem daha önceden tespit edilen istenmeyen sonuçların hangi sebep ile ortaya çıktığını saptamak için tasarlanmıştır</a:t>
            </a:r>
          </a:p>
          <a:p>
            <a:r>
              <a:rPr lang="tr-TR" dirty="0" smtClean="0"/>
              <a:t>D:Risk gerçekleştiği durumda istenmeyen sonuçların etkisinin giderilmesi için uygulanan kontrollerdir. Bu yöntemin amacı risklerin verdiği zararın ve kaybın bir kısmının onarılması için yardım sağlamaktır.</a:t>
            </a:r>
          </a:p>
          <a:p>
            <a:endParaRPr lang="tr-TR" dirty="0" smtClean="0"/>
          </a:p>
          <a:p>
            <a:endParaRPr lang="tr-TR" dirty="0" smtClean="0"/>
          </a:p>
          <a:p>
            <a:endParaRPr lang="tr-TR" dirty="0" smtClean="0"/>
          </a:p>
          <a:p>
            <a:endParaRPr lang="tr-TR" dirty="0" smtClean="0"/>
          </a:p>
          <a:p>
            <a:endParaRPr lang="tr-TR" dirty="0" smtClean="0"/>
          </a:p>
          <a:p>
            <a:endParaRPr lang="tr-TR" dirty="0"/>
          </a:p>
        </p:txBody>
      </p:sp>
      <p:sp>
        <p:nvSpPr>
          <p:cNvPr id="4" name="Slayt Numarası Yer Tutucusu 3"/>
          <p:cNvSpPr>
            <a:spLocks noGrp="1"/>
          </p:cNvSpPr>
          <p:nvPr>
            <p:ph type="sldNum" sz="quarter" idx="10"/>
          </p:nvPr>
        </p:nvSpPr>
        <p:spPr/>
        <p:txBody>
          <a:bodyPr/>
          <a:lstStyle/>
          <a:p>
            <a:fld id="{16BC9F55-60E7-4C7D-A8FD-84B60D047060}" type="slidenum">
              <a:rPr lang="tr-TR" smtClean="0"/>
              <a:t>20</a:t>
            </a:fld>
            <a:endParaRPr lang="tr-TR"/>
          </a:p>
        </p:txBody>
      </p:sp>
    </p:spTree>
    <p:extLst>
      <p:ext uri="{BB962C8B-B14F-4D97-AF65-F5344CB8AC3E}">
        <p14:creationId xmlns:p14="http://schemas.microsoft.com/office/powerpoint/2010/main" val="3098883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6BC9F55-60E7-4C7D-A8FD-84B60D047060}" type="slidenum">
              <a:rPr lang="tr-TR" smtClean="0"/>
              <a:t>21</a:t>
            </a:fld>
            <a:endParaRPr lang="tr-TR"/>
          </a:p>
        </p:txBody>
      </p:sp>
    </p:spTree>
    <p:extLst>
      <p:ext uri="{BB962C8B-B14F-4D97-AF65-F5344CB8AC3E}">
        <p14:creationId xmlns:p14="http://schemas.microsoft.com/office/powerpoint/2010/main" val="2959531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6BC9F55-60E7-4C7D-A8FD-84B60D047060}" type="slidenum">
              <a:rPr lang="tr-TR" smtClean="0"/>
              <a:t>22</a:t>
            </a:fld>
            <a:endParaRPr lang="tr-TR"/>
          </a:p>
        </p:txBody>
      </p:sp>
    </p:spTree>
    <p:extLst>
      <p:ext uri="{BB962C8B-B14F-4D97-AF65-F5344CB8AC3E}">
        <p14:creationId xmlns:p14="http://schemas.microsoft.com/office/powerpoint/2010/main" val="1284987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rgbClr val="002060"/>
                </a:solidFill>
                <a:effectLst/>
                <a:uLnTx/>
                <a:uFillTx/>
                <a:latin typeface="+mn-lt"/>
                <a:ea typeface="+mn-ea"/>
                <a:cs typeface="+mn-cs"/>
              </a:rPr>
              <a:t>Rehber,  kamu idarelerinin mali yönetim ve iç kontrol uygulamalarının izlenmesi, değerlendirilmesi ve uyumlaştırılmasını sağlamak üzere bir çerçeve sunmaktadır. </a:t>
            </a:r>
          </a:p>
          <a:p>
            <a:endParaRPr lang="tr-TR" dirty="0"/>
          </a:p>
        </p:txBody>
      </p:sp>
      <p:sp>
        <p:nvSpPr>
          <p:cNvPr id="4" name="Slayt Numarası Yer Tutucusu 3"/>
          <p:cNvSpPr>
            <a:spLocks noGrp="1"/>
          </p:cNvSpPr>
          <p:nvPr>
            <p:ph type="sldNum" sz="quarter" idx="10"/>
          </p:nvPr>
        </p:nvSpPr>
        <p:spPr/>
        <p:txBody>
          <a:bodyPr/>
          <a:lstStyle/>
          <a:p>
            <a:fld id="{16BC9F55-60E7-4C7D-A8FD-84B60D047060}" type="slidenum">
              <a:rPr lang="tr-TR" smtClean="0"/>
              <a:t>2</a:t>
            </a:fld>
            <a:endParaRPr lang="tr-TR"/>
          </a:p>
        </p:txBody>
      </p:sp>
    </p:spTree>
    <p:extLst>
      <p:ext uri="{BB962C8B-B14F-4D97-AF65-F5344CB8AC3E}">
        <p14:creationId xmlns:p14="http://schemas.microsoft.com/office/powerpoint/2010/main" val="3095831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6BC9F55-60E7-4C7D-A8FD-84B60D047060}" type="slidenum">
              <a:rPr lang="tr-TR" smtClean="0"/>
              <a:t>24</a:t>
            </a:fld>
            <a:endParaRPr lang="tr-TR"/>
          </a:p>
        </p:txBody>
      </p:sp>
    </p:spTree>
    <p:extLst>
      <p:ext uri="{BB962C8B-B14F-4D97-AF65-F5344CB8AC3E}">
        <p14:creationId xmlns:p14="http://schemas.microsoft.com/office/powerpoint/2010/main" val="376889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MB </a:t>
            </a:r>
            <a:r>
              <a:rPr lang="tr-TR" dirty="0" err="1" smtClean="0"/>
              <a:t>tşk</a:t>
            </a:r>
            <a:r>
              <a:rPr lang="tr-TR" smtClean="0"/>
              <a:t>.</a:t>
            </a:r>
            <a:endParaRPr lang="tr-TR" dirty="0"/>
          </a:p>
        </p:txBody>
      </p:sp>
      <p:sp>
        <p:nvSpPr>
          <p:cNvPr id="4" name="Slayt Numarası Yer Tutucusu 3"/>
          <p:cNvSpPr>
            <a:spLocks noGrp="1"/>
          </p:cNvSpPr>
          <p:nvPr>
            <p:ph type="sldNum" sz="quarter" idx="10"/>
          </p:nvPr>
        </p:nvSpPr>
        <p:spPr/>
        <p:txBody>
          <a:bodyPr/>
          <a:lstStyle/>
          <a:p>
            <a:fld id="{16BC9F55-60E7-4C7D-A8FD-84B60D047060}" type="slidenum">
              <a:rPr lang="tr-TR" smtClean="0"/>
              <a:t>25</a:t>
            </a:fld>
            <a:endParaRPr lang="tr-TR"/>
          </a:p>
        </p:txBody>
      </p:sp>
    </p:spTree>
    <p:extLst>
      <p:ext uri="{BB962C8B-B14F-4D97-AF65-F5344CB8AC3E}">
        <p14:creationId xmlns:p14="http://schemas.microsoft.com/office/powerpoint/2010/main" val="3795124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6BC9F55-60E7-4C7D-A8FD-84B60D047060}" type="slidenum">
              <a:rPr lang="tr-TR" smtClean="0"/>
              <a:t>27</a:t>
            </a:fld>
            <a:endParaRPr lang="tr-TR"/>
          </a:p>
        </p:txBody>
      </p:sp>
    </p:spTree>
    <p:extLst>
      <p:ext uri="{BB962C8B-B14F-4D97-AF65-F5344CB8AC3E}">
        <p14:creationId xmlns:p14="http://schemas.microsoft.com/office/powerpoint/2010/main" val="2070211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6BC9F55-60E7-4C7D-A8FD-84B60D047060}" type="slidenum">
              <a:rPr lang="tr-TR" smtClean="0"/>
              <a:t>34</a:t>
            </a:fld>
            <a:endParaRPr lang="tr-TR"/>
          </a:p>
        </p:txBody>
      </p:sp>
    </p:spTree>
    <p:extLst>
      <p:ext uri="{BB962C8B-B14F-4D97-AF65-F5344CB8AC3E}">
        <p14:creationId xmlns:p14="http://schemas.microsoft.com/office/powerpoint/2010/main" val="390757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6BC9F55-60E7-4C7D-A8FD-84B60D047060}" type="slidenum">
              <a:rPr lang="tr-TR" smtClean="0"/>
              <a:t>39</a:t>
            </a:fld>
            <a:endParaRPr lang="tr-TR"/>
          </a:p>
        </p:txBody>
      </p:sp>
    </p:spTree>
    <p:extLst>
      <p:ext uri="{BB962C8B-B14F-4D97-AF65-F5344CB8AC3E}">
        <p14:creationId xmlns:p14="http://schemas.microsoft.com/office/powerpoint/2010/main" val="2542872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6BC9F55-60E7-4C7D-A8FD-84B60D047060}" type="slidenum">
              <a:rPr lang="tr-TR" smtClean="0"/>
              <a:t>40</a:t>
            </a:fld>
            <a:endParaRPr lang="tr-TR"/>
          </a:p>
        </p:txBody>
      </p:sp>
    </p:spTree>
    <p:extLst>
      <p:ext uri="{BB962C8B-B14F-4D97-AF65-F5344CB8AC3E}">
        <p14:creationId xmlns:p14="http://schemas.microsoft.com/office/powerpoint/2010/main" val="1061330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smtClean="0">
                <a:ln>
                  <a:noFill/>
                </a:ln>
                <a:solidFill>
                  <a:srgbClr val="002060"/>
                </a:solidFill>
                <a:effectLst/>
                <a:uLnTx/>
                <a:uFillTx/>
                <a:latin typeface="+mn-lt"/>
                <a:ea typeface="+mn-ea"/>
                <a:cs typeface="+mn-cs"/>
              </a:rPr>
              <a:t>Bu yapıda Hazine ve Maliye Bakanlığı tarafından belirlenen standartlarla uyumlu bir İç Kontrol Sistemini oluşturmak ve uygulamak kamu kurumlarının (Üniversitemizin) sorumluluğunda bulunmaktadır. </a:t>
            </a:r>
          </a:p>
          <a:p>
            <a:endParaRPr lang="tr-TR" dirty="0"/>
          </a:p>
        </p:txBody>
      </p:sp>
      <p:sp>
        <p:nvSpPr>
          <p:cNvPr id="4" name="Slayt Numarası Yer Tutucusu 3"/>
          <p:cNvSpPr>
            <a:spLocks noGrp="1"/>
          </p:cNvSpPr>
          <p:nvPr>
            <p:ph type="sldNum" sz="quarter" idx="10"/>
          </p:nvPr>
        </p:nvSpPr>
        <p:spPr/>
        <p:txBody>
          <a:bodyPr/>
          <a:lstStyle/>
          <a:p>
            <a:fld id="{16BC9F55-60E7-4C7D-A8FD-84B60D047060}" type="slidenum">
              <a:rPr lang="tr-TR" smtClean="0"/>
              <a:t>3</a:t>
            </a:fld>
            <a:endParaRPr lang="tr-TR"/>
          </a:p>
        </p:txBody>
      </p:sp>
    </p:spTree>
    <p:extLst>
      <p:ext uri="{BB962C8B-B14F-4D97-AF65-F5344CB8AC3E}">
        <p14:creationId xmlns:p14="http://schemas.microsoft.com/office/powerpoint/2010/main" val="2800875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6BC9F55-60E7-4C7D-A8FD-84B60D047060}" type="slidenum">
              <a:rPr lang="tr-TR" smtClean="0"/>
              <a:t>4</a:t>
            </a:fld>
            <a:endParaRPr lang="tr-TR"/>
          </a:p>
        </p:txBody>
      </p:sp>
    </p:spTree>
    <p:extLst>
      <p:ext uri="{BB962C8B-B14F-4D97-AF65-F5344CB8AC3E}">
        <p14:creationId xmlns:p14="http://schemas.microsoft.com/office/powerpoint/2010/main" val="841875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Kalite </a:t>
            </a:r>
            <a:r>
              <a:rPr lang="tr-TR" dirty="0" err="1" smtClean="0"/>
              <a:t>tşk</a:t>
            </a:r>
            <a:endParaRPr lang="tr-TR" dirty="0" smtClean="0"/>
          </a:p>
          <a:p>
            <a:r>
              <a:rPr lang="tr-TR" dirty="0" smtClean="0"/>
              <a:t>Sürekli iyileştirme yaklaşımı</a:t>
            </a:r>
            <a:r>
              <a:rPr lang="tr-TR" baseline="0" dirty="0" smtClean="0"/>
              <a:t> </a:t>
            </a:r>
            <a:r>
              <a:rPr lang="tr-TR" dirty="0" smtClean="0"/>
              <a:t>Prosedür, iyileştirme planları, dokümanlar (İç Kontrol, İç denetim ve risk yönetimi için</a:t>
            </a:r>
            <a:r>
              <a:rPr lang="tr-TR" baseline="0" dirty="0" smtClean="0"/>
              <a:t> </a:t>
            </a:r>
            <a:r>
              <a:rPr lang="tr-TR" dirty="0" smtClean="0"/>
              <a:t>girdi)</a:t>
            </a:r>
            <a:r>
              <a:rPr lang="tr-TR" baseline="0" dirty="0" smtClean="0"/>
              <a:t> </a:t>
            </a:r>
          </a:p>
          <a:p>
            <a:r>
              <a:rPr lang="tr-TR" dirty="0" smtClean="0"/>
              <a:t>İç kontrol, iç denetim ve risk yönetim süreci çıktıları Kalite Yönetim Sistemine katkıda</a:t>
            </a:r>
            <a:r>
              <a:rPr lang="tr-TR" baseline="0" dirty="0" smtClean="0"/>
              <a:t> </a:t>
            </a:r>
            <a:r>
              <a:rPr lang="tr-TR" dirty="0" smtClean="0"/>
              <a:t>bulunur.</a:t>
            </a:r>
          </a:p>
          <a:p>
            <a:endParaRPr lang="tr-TR" dirty="0" smtClean="0"/>
          </a:p>
        </p:txBody>
      </p:sp>
      <p:sp>
        <p:nvSpPr>
          <p:cNvPr id="4" name="Slayt Numarası Yer Tutucusu 3"/>
          <p:cNvSpPr>
            <a:spLocks noGrp="1"/>
          </p:cNvSpPr>
          <p:nvPr>
            <p:ph type="sldNum" sz="quarter" idx="10"/>
          </p:nvPr>
        </p:nvSpPr>
        <p:spPr/>
        <p:txBody>
          <a:bodyPr/>
          <a:lstStyle/>
          <a:p>
            <a:fld id="{16BC9F55-60E7-4C7D-A8FD-84B60D047060}" type="slidenum">
              <a:rPr lang="tr-TR" smtClean="0"/>
              <a:t>5</a:t>
            </a:fld>
            <a:endParaRPr lang="tr-TR"/>
          </a:p>
        </p:txBody>
      </p:sp>
    </p:spTree>
    <p:extLst>
      <p:ext uri="{BB962C8B-B14F-4D97-AF65-F5344CB8AC3E}">
        <p14:creationId xmlns:p14="http://schemas.microsoft.com/office/powerpoint/2010/main" val="1954110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smtClean="0">
                <a:solidFill>
                  <a:srgbClr val="002060"/>
                </a:solidFill>
              </a:rPr>
              <a:t>Rehber, </a:t>
            </a:r>
            <a:r>
              <a:rPr lang="tr-TR" sz="1200" baseline="0" dirty="0" smtClean="0">
                <a:solidFill>
                  <a:srgbClr val="002060"/>
                </a:solidFill>
              </a:rPr>
              <a:t> </a:t>
            </a:r>
            <a:r>
              <a:rPr lang="tr-TR" sz="1200" dirty="0" smtClean="0">
                <a:solidFill>
                  <a:srgbClr val="002060"/>
                </a:solidFill>
              </a:rPr>
              <a:t>kamu idarelerinin mali yönetim ve iç kontrol uygulamalarının izlenmesi, değerlendirilmesi ve uyumlaştırılmasını sağlamak üzere bir çerçeve sunmaktadır. </a:t>
            </a:r>
          </a:p>
          <a:p>
            <a:endParaRPr lang="tr-TR" dirty="0"/>
          </a:p>
        </p:txBody>
      </p:sp>
      <p:sp>
        <p:nvSpPr>
          <p:cNvPr id="4" name="Slayt Numarası Yer Tutucusu 3"/>
          <p:cNvSpPr>
            <a:spLocks noGrp="1"/>
          </p:cNvSpPr>
          <p:nvPr>
            <p:ph type="sldNum" sz="quarter" idx="10"/>
          </p:nvPr>
        </p:nvSpPr>
        <p:spPr/>
        <p:txBody>
          <a:bodyPr/>
          <a:lstStyle/>
          <a:p>
            <a:fld id="{16BC9F55-60E7-4C7D-A8FD-84B60D047060}" type="slidenum">
              <a:rPr lang="tr-TR" smtClean="0"/>
              <a:t>6</a:t>
            </a:fld>
            <a:endParaRPr lang="tr-TR"/>
          </a:p>
        </p:txBody>
      </p:sp>
    </p:spTree>
    <p:extLst>
      <p:ext uri="{BB962C8B-B14F-4D97-AF65-F5344CB8AC3E}">
        <p14:creationId xmlns:p14="http://schemas.microsoft.com/office/powerpoint/2010/main" val="2319975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6BC9F55-60E7-4C7D-A8FD-84B60D047060}" type="slidenum">
              <a:rPr lang="tr-TR" smtClean="0"/>
              <a:t>7</a:t>
            </a:fld>
            <a:endParaRPr lang="tr-TR"/>
          </a:p>
        </p:txBody>
      </p:sp>
    </p:spTree>
    <p:extLst>
      <p:ext uri="{BB962C8B-B14F-4D97-AF65-F5344CB8AC3E}">
        <p14:creationId xmlns:p14="http://schemas.microsoft.com/office/powerpoint/2010/main" val="45650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lgn="just">
              <a:buFont typeface="+mj-lt"/>
              <a:buAutoNum type="alphaLcParenR"/>
            </a:pPr>
            <a:r>
              <a:rPr lang="tr-TR" sz="1200" dirty="0" smtClean="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İç </a:t>
            </a:r>
            <a:r>
              <a:rPr lang="tr-TR" sz="1200" dirty="0" smtClean="0">
                <a:solidFill>
                  <a:srgbClr val="002060"/>
                </a:solidFill>
                <a:latin typeface="Calibri" panose="020F0502020204030204" pitchFamily="34" charset="0"/>
                <a:ea typeface="Times New Roman" panose="02020603050405020304" pitchFamily="18" charset="0"/>
                <a:cs typeface="Calibri" panose="020F0502020204030204" pitchFamily="34" charset="0"/>
              </a:rPr>
              <a:t>kontrol sisteminin etkinliği izlenir ve yıllık olarak değerlendirilir. Değerlendirme sonucunda iç kontrol sistemi değerlendirme raporu hazırlanır ve yayımlanır.</a:t>
            </a:r>
          </a:p>
          <a:p>
            <a:pPr marL="342900" indent="-342900" algn="just">
              <a:buFont typeface="+mj-lt"/>
              <a:buAutoNum type="alphaLcParenR"/>
            </a:pPr>
            <a:endParaRPr lang="en-US" sz="1200" dirty="0" smtClean="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342900" indent="-342900" algn="just">
              <a:buFont typeface="+mj-lt"/>
              <a:buAutoNum type="alphaLcParenR"/>
            </a:pPr>
            <a:r>
              <a:rPr lang="tr-TR" sz="1200" dirty="0" smtClean="0">
                <a:solidFill>
                  <a:srgbClr val="002060"/>
                </a:solidFill>
                <a:latin typeface="Calibri" panose="020F0502020204030204" pitchFamily="34" charset="0"/>
                <a:ea typeface="Times New Roman" panose="02020603050405020304" pitchFamily="18" charset="0"/>
                <a:cs typeface="Calibri" panose="020F0502020204030204" pitchFamily="34" charset="0"/>
              </a:rPr>
              <a:t>Mali yönetim ve iç kontrol sisteminin işleyişinin izlenmesinde temel sorumluluk üst yöneticiye aittir. Üst yönetici bu sorumluluğunu harcama yetkilileri, Strateji Geliştirme Daire Başkanlığı ve İç Denetçiler aracılığıyla yerine getirir. </a:t>
            </a:r>
          </a:p>
          <a:p>
            <a:pPr marL="342900" indent="-342900" algn="just">
              <a:buFont typeface="+mj-lt"/>
              <a:buAutoNum type="alphaLcParenR"/>
            </a:pPr>
            <a:endParaRPr lang="en-US" sz="1200" dirty="0" smtClean="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342900" indent="-342900" algn="just">
              <a:buFont typeface="+mj-lt"/>
              <a:buAutoNum type="alphaLcParenR"/>
            </a:pPr>
            <a:r>
              <a:rPr lang="tr-TR" sz="1200" dirty="0" smtClean="0">
                <a:solidFill>
                  <a:srgbClr val="002060"/>
                </a:solidFill>
                <a:latin typeface="Calibri" panose="020F0502020204030204" pitchFamily="34" charset="0"/>
                <a:ea typeface="Times New Roman" panose="02020603050405020304" pitchFamily="18" charset="0"/>
                <a:cs typeface="Calibri" panose="020F0502020204030204" pitchFamily="34" charset="0"/>
              </a:rPr>
              <a:t>Üst yönetici, her yıl harcama birimleri tarafından sunulan faaliyet raporlarını, iç denetim ve dış denetim raporlarını, yıllık iç kontrol sistemi değerlendirme raporunu ve varsa diğer özel değerlendirme raporlarını dikkate alarak, faaliyet raporu ekinde yer alan İç Kontrol Güvence beyanını imzalayarak iç kontrol sisteminin makul güvence sağladığını beyan eder. </a:t>
            </a:r>
            <a:endParaRPr lang="en-US" sz="1200" dirty="0" smtClean="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mj-lt"/>
              <a:buAutoNum type="alphaLcParenR" startAt="4"/>
            </a:pPr>
            <a:r>
              <a:rPr lang="tr-TR" sz="1200" dirty="0" smtClean="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İç Kontrol Koordinatörlüğü, her yıl iç kontrol sistemi izleme ve değerlendirme çalışmalarını çalışma grupları, kontrol listeleri, öz değerlendirme anketleri, soru formu gibi araçlarla yürütür ve sonuçları raporlar.</a:t>
            </a:r>
          </a:p>
          <a:p>
            <a:pPr marL="342900" lvl="0" indent="-342900" algn="just">
              <a:spcAft>
                <a:spcPts val="0"/>
              </a:spcAft>
              <a:buFont typeface="+mj-lt"/>
              <a:buAutoNum type="alphaLcParenR" startAt="4"/>
            </a:pPr>
            <a:endParaRPr lang="en-US" sz="1100" dirty="0" smtClean="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mj-lt"/>
              <a:buAutoNum type="alphaLcParenR" startAt="4"/>
            </a:pPr>
            <a:r>
              <a:rPr lang="tr-TR" sz="1200" dirty="0" smtClean="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Strateji Geliştirme Daire Başkanı, her yıl faaliyet raporu ekinde yer alan İç Kontrol Güvence beyanını imzalayarak iç kontrol süreçlerinin işletildiğini, izlendiğini ve raporlamaların yapıldığını bildirir.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İç denetim birimi, danışmanlık ve güvence verme fonksiyonu kapsamında iç kontrol sistemini değerlendirir ve iç denetim raporlarında iç kontrol eksikliklerine ilişkin bulgulara yer verir.</a:t>
            </a:r>
            <a:endParaRPr lang="tr-TR" b="1" dirty="0" smtClean="0">
              <a:solidFill>
                <a:srgbClr val="002060"/>
              </a:solidFill>
              <a:latin typeface="Calibri" panose="020F0502020204030204" pitchFamily="34" charset="0"/>
              <a:cs typeface="Calibri" panose="020F0502020204030204" pitchFamily="34" charset="0"/>
            </a:endParaRPr>
          </a:p>
          <a:p>
            <a:endParaRPr lang="tr-TR" dirty="0"/>
          </a:p>
        </p:txBody>
      </p:sp>
      <p:sp>
        <p:nvSpPr>
          <p:cNvPr id="4" name="Slayt Numarası Yer Tutucusu 3"/>
          <p:cNvSpPr>
            <a:spLocks noGrp="1"/>
          </p:cNvSpPr>
          <p:nvPr>
            <p:ph type="sldNum" sz="quarter" idx="10"/>
          </p:nvPr>
        </p:nvSpPr>
        <p:spPr/>
        <p:txBody>
          <a:bodyPr/>
          <a:lstStyle/>
          <a:p>
            <a:fld id="{16BC9F55-60E7-4C7D-A8FD-84B60D047060}" type="slidenum">
              <a:rPr lang="tr-TR" smtClean="0"/>
              <a:t>9</a:t>
            </a:fld>
            <a:endParaRPr lang="tr-TR"/>
          </a:p>
        </p:txBody>
      </p:sp>
    </p:spTree>
    <p:extLst>
      <p:ext uri="{BB962C8B-B14F-4D97-AF65-F5344CB8AC3E}">
        <p14:creationId xmlns:p14="http://schemas.microsoft.com/office/powerpoint/2010/main" val="3305632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lgn="just">
              <a:buFont typeface="+mj-lt"/>
              <a:buAutoNum type="alphaLcParenR"/>
            </a:pPr>
            <a:r>
              <a:rPr lang="tr-TR" sz="1200" dirty="0" smtClean="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İç </a:t>
            </a:r>
            <a:r>
              <a:rPr lang="tr-TR" sz="1200" dirty="0" smtClean="0">
                <a:solidFill>
                  <a:srgbClr val="002060"/>
                </a:solidFill>
                <a:latin typeface="Calibri" panose="020F0502020204030204" pitchFamily="34" charset="0"/>
                <a:ea typeface="Times New Roman" panose="02020603050405020304" pitchFamily="18" charset="0"/>
                <a:cs typeface="Calibri" panose="020F0502020204030204" pitchFamily="34" charset="0"/>
              </a:rPr>
              <a:t>kontrol sisteminin etkinliği izlenir ve yıllık olarak değerlendirilir. Değerlendirme sonucunda iç kontrol sistemi değerlendirme raporu hazırlanır ve yayımlanır.</a:t>
            </a:r>
          </a:p>
          <a:p>
            <a:pPr marL="342900" indent="-342900" algn="just">
              <a:buFont typeface="+mj-lt"/>
              <a:buAutoNum type="alphaLcParenR"/>
            </a:pPr>
            <a:endParaRPr lang="en-US" sz="1200" dirty="0" smtClean="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342900" indent="-342900" algn="just">
              <a:buFont typeface="+mj-lt"/>
              <a:buAutoNum type="alphaLcParenR"/>
            </a:pPr>
            <a:r>
              <a:rPr lang="tr-TR" sz="1200" dirty="0" smtClean="0">
                <a:solidFill>
                  <a:srgbClr val="002060"/>
                </a:solidFill>
                <a:latin typeface="Calibri" panose="020F0502020204030204" pitchFamily="34" charset="0"/>
                <a:ea typeface="Times New Roman" panose="02020603050405020304" pitchFamily="18" charset="0"/>
                <a:cs typeface="Calibri" panose="020F0502020204030204" pitchFamily="34" charset="0"/>
              </a:rPr>
              <a:t>Mali yönetim ve iç kontrol sisteminin işleyişinin izlenmesinde temel sorumluluk üst yöneticiye aittir. Üst yönetici bu sorumluluğunu harcama yetkilileri, Strateji Geliştirme Daire Başkanlığı ve İç Denetçiler aracılığıyla yerine getirir. </a:t>
            </a:r>
          </a:p>
          <a:p>
            <a:pPr marL="342900" indent="-342900" algn="just">
              <a:buFont typeface="+mj-lt"/>
              <a:buAutoNum type="alphaLcParenR"/>
            </a:pPr>
            <a:endParaRPr lang="en-US" sz="1200" dirty="0" smtClean="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342900" indent="-342900" algn="just">
              <a:buFont typeface="+mj-lt"/>
              <a:buAutoNum type="alphaLcParenR"/>
            </a:pPr>
            <a:r>
              <a:rPr lang="tr-TR" sz="1200" dirty="0" smtClean="0">
                <a:solidFill>
                  <a:srgbClr val="002060"/>
                </a:solidFill>
                <a:latin typeface="Calibri" panose="020F0502020204030204" pitchFamily="34" charset="0"/>
                <a:ea typeface="Times New Roman" panose="02020603050405020304" pitchFamily="18" charset="0"/>
                <a:cs typeface="Calibri" panose="020F0502020204030204" pitchFamily="34" charset="0"/>
              </a:rPr>
              <a:t>Üst yönetici, her yıl harcama birimleri tarafından sunulan faaliyet raporlarını, iç denetim ve dış denetim raporlarını, yıllık iç kontrol sistemi değerlendirme raporunu ve varsa diğer özel değerlendirme raporlarını dikkate alarak, faaliyet raporu ekinde yer alan İç Kontrol Güvence beyanını imzalayarak iç kontrol sisteminin makul güvence sağladığını beyan eder. </a:t>
            </a:r>
            <a:endParaRPr lang="en-US" sz="1200" dirty="0" smtClean="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mj-lt"/>
              <a:buAutoNum type="alphaLcParenR" startAt="4"/>
            </a:pPr>
            <a:r>
              <a:rPr lang="tr-TR" sz="1200" dirty="0" smtClean="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İç Kontrol Koordinatörlüğü, her yıl iç kontrol sistemi izleme ve değerlendirme çalışmalarını çalışma grupları, kontrol listeleri, öz değerlendirme anketleri, soru formu gibi araçlarla yürütür ve sonuçları raporlar.</a:t>
            </a:r>
          </a:p>
          <a:p>
            <a:pPr marL="342900" lvl="0" indent="-342900" algn="just">
              <a:spcAft>
                <a:spcPts val="0"/>
              </a:spcAft>
              <a:buFont typeface="+mj-lt"/>
              <a:buAutoNum type="alphaLcParenR" startAt="4"/>
            </a:pPr>
            <a:endParaRPr lang="en-US" sz="1100" dirty="0" smtClean="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mj-lt"/>
              <a:buAutoNum type="alphaLcParenR" startAt="4"/>
            </a:pPr>
            <a:r>
              <a:rPr lang="tr-TR" sz="1200" dirty="0" smtClean="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Strateji Geliştirme Daire Başkanı, her yıl faaliyet raporu ekinde yer alan İç Kontrol Güvence beyanını imzalayarak iç kontrol süreçlerinin işletildiğini, izlendiğini ve raporlamaların yapıldığını bildirir.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İç denetim birimi, danışmanlık ve güvence verme fonksiyonu kapsamında iç kontrol sistemini değerlendirir ve iç denetim raporlarında iç kontrol eksikliklerine ilişkin bulgulara yer verir.</a:t>
            </a:r>
            <a:endParaRPr lang="tr-TR" b="1" dirty="0" smtClean="0">
              <a:solidFill>
                <a:srgbClr val="002060"/>
              </a:solidFill>
              <a:latin typeface="Calibri" panose="020F0502020204030204" pitchFamily="34" charset="0"/>
              <a:cs typeface="Calibri" panose="020F0502020204030204" pitchFamily="34" charset="0"/>
            </a:endParaRPr>
          </a:p>
          <a:p>
            <a:endParaRPr lang="tr-TR" dirty="0"/>
          </a:p>
        </p:txBody>
      </p:sp>
      <p:sp>
        <p:nvSpPr>
          <p:cNvPr id="4" name="Slayt Numarası Yer Tutucusu 3"/>
          <p:cNvSpPr>
            <a:spLocks noGrp="1"/>
          </p:cNvSpPr>
          <p:nvPr>
            <p:ph type="sldNum" sz="quarter" idx="10"/>
          </p:nvPr>
        </p:nvSpPr>
        <p:spPr/>
        <p:txBody>
          <a:bodyPr/>
          <a:lstStyle/>
          <a:p>
            <a:fld id="{16BC9F55-60E7-4C7D-A8FD-84B60D047060}" type="slidenum">
              <a:rPr lang="tr-TR" smtClean="0"/>
              <a:t>10</a:t>
            </a:fld>
            <a:endParaRPr lang="tr-TR"/>
          </a:p>
        </p:txBody>
      </p:sp>
    </p:spTree>
    <p:extLst>
      <p:ext uri="{BB962C8B-B14F-4D97-AF65-F5344CB8AC3E}">
        <p14:creationId xmlns:p14="http://schemas.microsoft.com/office/powerpoint/2010/main" val="2466268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95D6E74-90BB-4FD4-AFE5-406E1EB997E7}" type="datetimeFigureOut">
              <a:rPr lang="tr-TR" smtClean="0"/>
              <a:t>28.11.2024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879D95F-296E-4210-9E4C-F7A6126D14A0}" type="slidenum">
              <a:rPr lang="tr-TR" smtClean="0"/>
              <a:t>‹#›</a:t>
            </a:fld>
            <a:endParaRPr lang="tr-TR"/>
          </a:p>
        </p:txBody>
      </p:sp>
    </p:spTree>
    <p:extLst>
      <p:ext uri="{BB962C8B-B14F-4D97-AF65-F5344CB8AC3E}">
        <p14:creationId xmlns:p14="http://schemas.microsoft.com/office/powerpoint/2010/main" val="391021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95D6E74-90BB-4FD4-AFE5-406E1EB997E7}" type="datetimeFigureOut">
              <a:rPr lang="tr-TR" smtClean="0"/>
              <a:t>28.11.2024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879D95F-296E-4210-9E4C-F7A6126D14A0}" type="slidenum">
              <a:rPr lang="tr-TR" smtClean="0"/>
              <a:t>‹#›</a:t>
            </a:fld>
            <a:endParaRPr lang="tr-TR"/>
          </a:p>
        </p:txBody>
      </p:sp>
    </p:spTree>
    <p:extLst>
      <p:ext uri="{BB962C8B-B14F-4D97-AF65-F5344CB8AC3E}">
        <p14:creationId xmlns:p14="http://schemas.microsoft.com/office/powerpoint/2010/main" val="962422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95D6E74-90BB-4FD4-AFE5-406E1EB997E7}" type="datetimeFigureOut">
              <a:rPr lang="tr-TR" smtClean="0"/>
              <a:t>28.11.2024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879D95F-296E-4210-9E4C-F7A6126D14A0}" type="slidenum">
              <a:rPr lang="tr-TR" smtClean="0"/>
              <a:t>‹#›</a:t>
            </a:fld>
            <a:endParaRPr lang="tr-TR"/>
          </a:p>
        </p:txBody>
      </p:sp>
    </p:spTree>
    <p:extLst>
      <p:ext uri="{BB962C8B-B14F-4D97-AF65-F5344CB8AC3E}">
        <p14:creationId xmlns:p14="http://schemas.microsoft.com/office/powerpoint/2010/main" val="3012323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679B86A2-0291-4BE6-ACD1-D2C76F913455}" type="datetimeFigureOut">
              <a:rPr lang="tr-TR" smtClean="0">
                <a:solidFill>
                  <a:srgbClr val="000000">
                    <a:lumMod val="50000"/>
                    <a:lumOff val="50000"/>
                  </a:srgbClr>
                </a:solidFill>
              </a:rPr>
              <a:pPr/>
              <a:t>28.11.2024</a:t>
            </a:fld>
            <a:endParaRPr lang="tr-TR">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tr-TR">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BEDF720E-6B3C-4EF3-B816-0D0DDC14EDC1}" type="slidenum">
              <a:rPr lang="tr-TR" smtClean="0">
                <a:solidFill>
                  <a:srgbClr val="40BAD2"/>
                </a:solidFill>
              </a:rPr>
              <a:pPr/>
              <a:t>‹#›</a:t>
            </a:fld>
            <a:endParaRPr lang="tr-TR">
              <a:solidFill>
                <a:srgbClr val="40BAD2"/>
              </a:solidFill>
            </a:endParaRPr>
          </a:p>
        </p:txBody>
      </p:sp>
    </p:spTree>
    <p:extLst>
      <p:ext uri="{BB962C8B-B14F-4D97-AF65-F5344CB8AC3E}">
        <p14:creationId xmlns:p14="http://schemas.microsoft.com/office/powerpoint/2010/main" val="3870936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79B86A2-0291-4BE6-ACD1-D2C76F913455}" type="datetimeFigureOut">
              <a:rPr lang="tr-TR" smtClean="0">
                <a:solidFill>
                  <a:srgbClr val="000000">
                    <a:lumMod val="50000"/>
                    <a:lumOff val="50000"/>
                  </a:srgbClr>
                </a:solidFill>
              </a:rPr>
              <a:pPr/>
              <a:t>28.11.2024</a:t>
            </a:fld>
            <a:endParaRPr lang="tr-TR">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tr-TR">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BEDF720E-6B3C-4EF3-B816-0D0DDC14EDC1}" type="slidenum">
              <a:rPr lang="tr-TR" smtClean="0">
                <a:solidFill>
                  <a:srgbClr val="40BAD2"/>
                </a:solidFill>
              </a:rPr>
              <a:pPr/>
              <a:t>‹#›</a:t>
            </a:fld>
            <a:endParaRPr lang="tr-TR">
              <a:solidFill>
                <a:srgbClr val="40BAD2"/>
              </a:solidFill>
            </a:endParaRPr>
          </a:p>
        </p:txBody>
      </p:sp>
    </p:spTree>
    <p:extLst>
      <p:ext uri="{BB962C8B-B14F-4D97-AF65-F5344CB8AC3E}">
        <p14:creationId xmlns:p14="http://schemas.microsoft.com/office/powerpoint/2010/main" val="2093023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79B86A2-0291-4BE6-ACD1-D2C76F913455}" type="datetimeFigureOut">
              <a:rPr lang="tr-TR" smtClean="0">
                <a:solidFill>
                  <a:srgbClr val="000000">
                    <a:lumMod val="50000"/>
                    <a:lumOff val="50000"/>
                  </a:srgbClr>
                </a:solidFill>
              </a:rPr>
              <a:pPr/>
              <a:t>28.11.2024</a:t>
            </a:fld>
            <a:endParaRPr lang="tr-TR">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tr-TR">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BEDF720E-6B3C-4EF3-B816-0D0DDC14EDC1}" type="slidenum">
              <a:rPr lang="tr-TR" smtClean="0">
                <a:solidFill>
                  <a:srgbClr val="40BAD2"/>
                </a:solidFill>
              </a:rPr>
              <a:pPr/>
              <a:t>‹#›</a:t>
            </a:fld>
            <a:endParaRPr lang="tr-TR">
              <a:solidFill>
                <a:srgbClr val="40BAD2"/>
              </a:solidFill>
            </a:endParaRPr>
          </a:p>
        </p:txBody>
      </p:sp>
    </p:spTree>
    <p:extLst>
      <p:ext uri="{BB962C8B-B14F-4D97-AF65-F5344CB8AC3E}">
        <p14:creationId xmlns:p14="http://schemas.microsoft.com/office/powerpoint/2010/main" val="1114115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7"/>
          <p:cNvSpPr>
            <a:spLocks noGrp="1"/>
          </p:cNvSpPr>
          <p:nvPr>
            <p:ph type="dt" sz="half" idx="10"/>
          </p:nvPr>
        </p:nvSpPr>
        <p:spPr/>
        <p:txBody>
          <a:bodyPr/>
          <a:lstStyle/>
          <a:p>
            <a:fld id="{679B86A2-0291-4BE6-ACD1-D2C76F913455}" type="datetimeFigureOut">
              <a:rPr lang="tr-TR" smtClean="0">
                <a:solidFill>
                  <a:srgbClr val="000000">
                    <a:lumMod val="50000"/>
                    <a:lumOff val="50000"/>
                  </a:srgbClr>
                </a:solidFill>
              </a:rPr>
              <a:pPr/>
              <a:t>28.11.2024</a:t>
            </a:fld>
            <a:endParaRPr lang="tr-TR">
              <a:solidFill>
                <a:srgbClr val="000000">
                  <a:lumMod val="50000"/>
                  <a:lumOff val="50000"/>
                </a:srgbClr>
              </a:solidFill>
            </a:endParaRPr>
          </a:p>
        </p:txBody>
      </p:sp>
      <p:sp>
        <p:nvSpPr>
          <p:cNvPr id="9" name="Footer Placeholder 8"/>
          <p:cNvSpPr>
            <a:spLocks noGrp="1"/>
          </p:cNvSpPr>
          <p:nvPr>
            <p:ph type="ftr" sz="quarter" idx="11"/>
          </p:nvPr>
        </p:nvSpPr>
        <p:spPr/>
        <p:txBody>
          <a:bodyPr/>
          <a:lstStyle/>
          <a:p>
            <a:endParaRPr lang="tr-TR">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BEDF720E-6B3C-4EF3-B816-0D0DDC14EDC1}" type="slidenum">
              <a:rPr lang="tr-TR" smtClean="0">
                <a:solidFill>
                  <a:srgbClr val="40BAD2"/>
                </a:solidFill>
              </a:rPr>
              <a:pPr/>
              <a:t>‹#›</a:t>
            </a:fld>
            <a:endParaRPr lang="tr-TR">
              <a:solidFill>
                <a:srgbClr val="40BAD2"/>
              </a:solidFill>
            </a:endParaRPr>
          </a:p>
        </p:txBody>
      </p:sp>
    </p:spTree>
    <p:extLst>
      <p:ext uri="{BB962C8B-B14F-4D97-AF65-F5344CB8AC3E}">
        <p14:creationId xmlns:p14="http://schemas.microsoft.com/office/powerpoint/2010/main" val="3752724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Date Placeholder 1"/>
          <p:cNvSpPr>
            <a:spLocks noGrp="1"/>
          </p:cNvSpPr>
          <p:nvPr>
            <p:ph type="dt" sz="half" idx="10"/>
          </p:nvPr>
        </p:nvSpPr>
        <p:spPr/>
        <p:txBody>
          <a:bodyPr/>
          <a:lstStyle/>
          <a:p>
            <a:fld id="{679B86A2-0291-4BE6-ACD1-D2C76F913455}" type="datetimeFigureOut">
              <a:rPr lang="tr-TR" smtClean="0">
                <a:solidFill>
                  <a:srgbClr val="000000">
                    <a:lumMod val="50000"/>
                    <a:lumOff val="50000"/>
                  </a:srgbClr>
                </a:solidFill>
              </a:rPr>
              <a:pPr/>
              <a:t>28.11.2024</a:t>
            </a:fld>
            <a:endParaRPr lang="tr-TR">
              <a:solidFill>
                <a:srgbClr val="000000">
                  <a:lumMod val="50000"/>
                  <a:lumOff val="50000"/>
                </a:srgbClr>
              </a:solidFill>
            </a:endParaRPr>
          </a:p>
        </p:txBody>
      </p:sp>
      <p:sp>
        <p:nvSpPr>
          <p:cNvPr id="11" name="Footer Placeholder 10"/>
          <p:cNvSpPr>
            <a:spLocks noGrp="1"/>
          </p:cNvSpPr>
          <p:nvPr>
            <p:ph type="ftr" sz="quarter" idx="11"/>
          </p:nvPr>
        </p:nvSpPr>
        <p:spPr/>
        <p:txBody>
          <a:bodyPr/>
          <a:lstStyle/>
          <a:p>
            <a:endParaRPr lang="tr-TR">
              <a:solidFill>
                <a:srgbClr val="000000">
                  <a:lumMod val="50000"/>
                  <a:lumOff val="50000"/>
                </a:srgbClr>
              </a:solidFill>
            </a:endParaRPr>
          </a:p>
        </p:txBody>
      </p:sp>
      <p:sp>
        <p:nvSpPr>
          <p:cNvPr id="12" name="Slide Number Placeholder 11"/>
          <p:cNvSpPr>
            <a:spLocks noGrp="1"/>
          </p:cNvSpPr>
          <p:nvPr>
            <p:ph type="sldNum" sz="quarter" idx="12"/>
          </p:nvPr>
        </p:nvSpPr>
        <p:spPr/>
        <p:txBody>
          <a:bodyPr/>
          <a:lstStyle/>
          <a:p>
            <a:fld id="{BEDF720E-6B3C-4EF3-B816-0D0DDC14EDC1}" type="slidenum">
              <a:rPr lang="tr-TR" smtClean="0">
                <a:solidFill>
                  <a:srgbClr val="40BAD2"/>
                </a:solidFill>
              </a:rPr>
              <a:pPr/>
              <a:t>‹#›</a:t>
            </a:fld>
            <a:endParaRPr lang="tr-TR">
              <a:solidFill>
                <a:srgbClr val="40BAD2"/>
              </a:solidFill>
            </a:endParaRPr>
          </a:p>
        </p:txBody>
      </p:sp>
    </p:spTree>
    <p:extLst>
      <p:ext uri="{BB962C8B-B14F-4D97-AF65-F5344CB8AC3E}">
        <p14:creationId xmlns:p14="http://schemas.microsoft.com/office/powerpoint/2010/main" val="355979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2" name="Date Placeholder 1"/>
          <p:cNvSpPr>
            <a:spLocks noGrp="1"/>
          </p:cNvSpPr>
          <p:nvPr>
            <p:ph type="dt" sz="half" idx="10"/>
          </p:nvPr>
        </p:nvSpPr>
        <p:spPr/>
        <p:txBody>
          <a:bodyPr/>
          <a:lstStyle/>
          <a:p>
            <a:fld id="{679B86A2-0291-4BE6-ACD1-D2C76F913455}" type="datetimeFigureOut">
              <a:rPr lang="tr-TR" smtClean="0">
                <a:solidFill>
                  <a:srgbClr val="000000">
                    <a:lumMod val="50000"/>
                    <a:lumOff val="50000"/>
                  </a:srgbClr>
                </a:solidFill>
              </a:rPr>
              <a:pPr/>
              <a:t>28.11.2024</a:t>
            </a:fld>
            <a:endParaRPr lang="tr-TR">
              <a:solidFill>
                <a:srgbClr val="000000">
                  <a:lumMod val="50000"/>
                  <a:lumOff val="50000"/>
                </a:srgbClr>
              </a:solidFill>
            </a:endParaRPr>
          </a:p>
        </p:txBody>
      </p:sp>
      <p:sp>
        <p:nvSpPr>
          <p:cNvPr id="7" name="Footer Placeholder 6"/>
          <p:cNvSpPr>
            <a:spLocks noGrp="1"/>
          </p:cNvSpPr>
          <p:nvPr>
            <p:ph type="ftr" sz="quarter" idx="11"/>
          </p:nvPr>
        </p:nvSpPr>
        <p:spPr/>
        <p:txBody>
          <a:bodyPr/>
          <a:lstStyle/>
          <a:p>
            <a:endParaRPr lang="tr-TR">
              <a:solidFill>
                <a:srgbClr val="000000">
                  <a:lumMod val="50000"/>
                  <a:lumOff val="50000"/>
                </a:srgbClr>
              </a:solidFill>
            </a:endParaRPr>
          </a:p>
        </p:txBody>
      </p:sp>
      <p:sp>
        <p:nvSpPr>
          <p:cNvPr id="8" name="Slide Number Placeholder 7"/>
          <p:cNvSpPr>
            <a:spLocks noGrp="1"/>
          </p:cNvSpPr>
          <p:nvPr>
            <p:ph type="sldNum" sz="quarter" idx="12"/>
          </p:nvPr>
        </p:nvSpPr>
        <p:spPr/>
        <p:txBody>
          <a:bodyPr/>
          <a:lstStyle/>
          <a:p>
            <a:fld id="{BEDF720E-6B3C-4EF3-B816-0D0DDC14EDC1}" type="slidenum">
              <a:rPr lang="tr-TR" smtClean="0">
                <a:solidFill>
                  <a:srgbClr val="40BAD2"/>
                </a:solidFill>
              </a:rPr>
              <a:pPr/>
              <a:t>‹#›</a:t>
            </a:fld>
            <a:endParaRPr lang="tr-TR">
              <a:solidFill>
                <a:srgbClr val="40BAD2"/>
              </a:solidFill>
            </a:endParaRPr>
          </a:p>
        </p:txBody>
      </p:sp>
    </p:spTree>
    <p:extLst>
      <p:ext uri="{BB962C8B-B14F-4D97-AF65-F5344CB8AC3E}">
        <p14:creationId xmlns:p14="http://schemas.microsoft.com/office/powerpoint/2010/main" val="605496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79B86A2-0291-4BE6-ACD1-D2C76F913455}" type="datetimeFigureOut">
              <a:rPr lang="tr-TR" smtClean="0">
                <a:solidFill>
                  <a:srgbClr val="000000">
                    <a:lumMod val="50000"/>
                    <a:lumOff val="50000"/>
                  </a:srgbClr>
                </a:solidFill>
              </a:rPr>
              <a:pPr/>
              <a:t>28.11.2024</a:t>
            </a:fld>
            <a:endParaRPr lang="tr-TR">
              <a:solidFill>
                <a:srgbClr val="000000">
                  <a:lumMod val="50000"/>
                  <a:lumOff val="50000"/>
                </a:srgbClr>
              </a:solidFill>
            </a:endParaRPr>
          </a:p>
        </p:txBody>
      </p:sp>
      <p:sp>
        <p:nvSpPr>
          <p:cNvPr id="6" name="Footer Placeholder 5"/>
          <p:cNvSpPr>
            <a:spLocks noGrp="1"/>
          </p:cNvSpPr>
          <p:nvPr>
            <p:ph type="ftr" sz="quarter" idx="11"/>
          </p:nvPr>
        </p:nvSpPr>
        <p:spPr/>
        <p:txBody>
          <a:bodyPr/>
          <a:lstStyle/>
          <a:p>
            <a:endParaRPr lang="tr-TR">
              <a:solidFill>
                <a:srgbClr val="000000">
                  <a:lumMod val="50000"/>
                  <a:lumOff val="50000"/>
                </a:srgbClr>
              </a:solidFill>
            </a:endParaRPr>
          </a:p>
        </p:txBody>
      </p:sp>
      <p:sp>
        <p:nvSpPr>
          <p:cNvPr id="7" name="Slide Number Placeholder 6"/>
          <p:cNvSpPr>
            <a:spLocks noGrp="1"/>
          </p:cNvSpPr>
          <p:nvPr>
            <p:ph type="sldNum" sz="quarter" idx="12"/>
          </p:nvPr>
        </p:nvSpPr>
        <p:spPr/>
        <p:txBody>
          <a:bodyPr/>
          <a:lstStyle/>
          <a:p>
            <a:fld id="{BEDF720E-6B3C-4EF3-B816-0D0DDC14EDC1}" type="slidenum">
              <a:rPr lang="tr-TR" smtClean="0">
                <a:solidFill>
                  <a:srgbClr val="40BAD2"/>
                </a:solidFill>
              </a:rPr>
              <a:pPr/>
              <a:t>‹#›</a:t>
            </a:fld>
            <a:endParaRPr lang="tr-TR">
              <a:solidFill>
                <a:srgbClr val="40BAD2"/>
              </a:solidFill>
            </a:endParaRPr>
          </a:p>
        </p:txBody>
      </p:sp>
    </p:spTree>
    <p:extLst>
      <p:ext uri="{BB962C8B-B14F-4D97-AF65-F5344CB8AC3E}">
        <p14:creationId xmlns:p14="http://schemas.microsoft.com/office/powerpoint/2010/main" val="4138879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tr-TR" smtClean="0"/>
              <a:t>Asıl başlık stili için tıklatın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8" name="Date Placeholder 7"/>
          <p:cNvSpPr>
            <a:spLocks noGrp="1"/>
          </p:cNvSpPr>
          <p:nvPr>
            <p:ph type="dt" sz="half" idx="10"/>
          </p:nvPr>
        </p:nvSpPr>
        <p:spPr/>
        <p:txBody>
          <a:bodyPr/>
          <a:lstStyle/>
          <a:p>
            <a:fld id="{679B86A2-0291-4BE6-ACD1-D2C76F913455}" type="datetimeFigureOut">
              <a:rPr lang="tr-TR" smtClean="0">
                <a:solidFill>
                  <a:srgbClr val="000000">
                    <a:lumMod val="50000"/>
                    <a:lumOff val="50000"/>
                  </a:srgbClr>
                </a:solidFill>
              </a:rPr>
              <a:pPr/>
              <a:t>28.11.2024</a:t>
            </a:fld>
            <a:endParaRPr lang="tr-TR">
              <a:solidFill>
                <a:srgbClr val="000000">
                  <a:lumMod val="50000"/>
                  <a:lumOff val="50000"/>
                </a:srgbClr>
              </a:solidFill>
            </a:endParaRPr>
          </a:p>
        </p:txBody>
      </p:sp>
      <p:sp>
        <p:nvSpPr>
          <p:cNvPr id="9" name="Footer Placeholder 8"/>
          <p:cNvSpPr>
            <a:spLocks noGrp="1"/>
          </p:cNvSpPr>
          <p:nvPr>
            <p:ph type="ftr" sz="quarter" idx="11"/>
          </p:nvPr>
        </p:nvSpPr>
        <p:spPr/>
        <p:txBody>
          <a:bodyPr/>
          <a:lstStyle/>
          <a:p>
            <a:endParaRPr lang="tr-TR">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BEDF720E-6B3C-4EF3-B816-0D0DDC14EDC1}" type="slidenum">
              <a:rPr lang="tr-TR" smtClean="0">
                <a:solidFill>
                  <a:srgbClr val="40BAD2"/>
                </a:solidFill>
              </a:rPr>
              <a:pPr/>
              <a:t>‹#›</a:t>
            </a:fld>
            <a:endParaRPr lang="tr-TR">
              <a:solidFill>
                <a:srgbClr val="40BAD2"/>
              </a:solidFill>
            </a:endParaRPr>
          </a:p>
        </p:txBody>
      </p:sp>
    </p:spTree>
    <p:extLst>
      <p:ext uri="{BB962C8B-B14F-4D97-AF65-F5344CB8AC3E}">
        <p14:creationId xmlns:p14="http://schemas.microsoft.com/office/powerpoint/2010/main" val="203722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95D6E74-90BB-4FD4-AFE5-406E1EB997E7}" type="datetimeFigureOut">
              <a:rPr lang="tr-TR" smtClean="0"/>
              <a:t>28.11.2024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879D95F-296E-4210-9E4C-F7A6126D14A0}" type="slidenum">
              <a:rPr lang="tr-TR" smtClean="0"/>
              <a:t>‹#›</a:t>
            </a:fld>
            <a:endParaRPr lang="tr-TR"/>
          </a:p>
        </p:txBody>
      </p:sp>
    </p:spTree>
    <p:extLst>
      <p:ext uri="{BB962C8B-B14F-4D97-AF65-F5344CB8AC3E}">
        <p14:creationId xmlns:p14="http://schemas.microsoft.com/office/powerpoint/2010/main" val="3319052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8" name="Date Placeholder 7"/>
          <p:cNvSpPr>
            <a:spLocks noGrp="1"/>
          </p:cNvSpPr>
          <p:nvPr>
            <p:ph type="dt" sz="half" idx="10"/>
          </p:nvPr>
        </p:nvSpPr>
        <p:spPr/>
        <p:txBody>
          <a:bodyPr/>
          <a:lstStyle/>
          <a:p>
            <a:fld id="{679B86A2-0291-4BE6-ACD1-D2C76F913455}" type="datetimeFigureOut">
              <a:rPr lang="tr-TR" smtClean="0">
                <a:solidFill>
                  <a:srgbClr val="000000">
                    <a:lumMod val="50000"/>
                    <a:lumOff val="50000"/>
                  </a:srgbClr>
                </a:solidFill>
              </a:rPr>
              <a:pPr/>
              <a:t>28.11.2024</a:t>
            </a:fld>
            <a:endParaRPr lang="tr-TR">
              <a:solidFill>
                <a:srgbClr val="000000">
                  <a:lumMod val="50000"/>
                  <a:lumOff val="50000"/>
                </a:srgbClr>
              </a:solidFill>
            </a:endParaRPr>
          </a:p>
        </p:txBody>
      </p:sp>
      <p:sp>
        <p:nvSpPr>
          <p:cNvPr id="9" name="Footer Placeholder 8"/>
          <p:cNvSpPr>
            <a:spLocks noGrp="1"/>
          </p:cNvSpPr>
          <p:nvPr>
            <p:ph type="ftr" sz="quarter" idx="11"/>
          </p:nvPr>
        </p:nvSpPr>
        <p:spPr>
          <a:xfrm>
            <a:off x="3499101" y="6356350"/>
            <a:ext cx="5911517" cy="365125"/>
          </a:xfrm>
        </p:spPr>
        <p:txBody>
          <a:bodyPr/>
          <a:lstStyle/>
          <a:p>
            <a:endParaRPr lang="tr-TR">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BEDF720E-6B3C-4EF3-B816-0D0DDC14EDC1}" type="slidenum">
              <a:rPr lang="tr-TR" smtClean="0">
                <a:solidFill>
                  <a:srgbClr val="40BAD2"/>
                </a:solidFill>
              </a:rPr>
              <a:pPr/>
              <a:t>‹#›</a:t>
            </a:fld>
            <a:endParaRPr lang="tr-TR">
              <a:solidFill>
                <a:srgbClr val="40BAD2"/>
              </a:solidFill>
            </a:endParaRPr>
          </a:p>
        </p:txBody>
      </p:sp>
    </p:spTree>
    <p:extLst>
      <p:ext uri="{BB962C8B-B14F-4D97-AF65-F5344CB8AC3E}">
        <p14:creationId xmlns:p14="http://schemas.microsoft.com/office/powerpoint/2010/main" val="780704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79B86A2-0291-4BE6-ACD1-D2C76F913455}" type="datetimeFigureOut">
              <a:rPr lang="tr-TR" smtClean="0">
                <a:solidFill>
                  <a:srgbClr val="000000">
                    <a:lumMod val="50000"/>
                    <a:lumOff val="50000"/>
                  </a:srgbClr>
                </a:solidFill>
              </a:rPr>
              <a:pPr/>
              <a:t>28.11.2024</a:t>
            </a:fld>
            <a:endParaRPr lang="tr-TR">
              <a:solidFill>
                <a:srgbClr val="000000">
                  <a:lumMod val="50000"/>
                  <a:lumOff val="50000"/>
                </a:srgbClr>
              </a:solidFill>
            </a:endParaRPr>
          </a:p>
        </p:txBody>
      </p:sp>
      <p:sp>
        <p:nvSpPr>
          <p:cNvPr id="8" name="Footer Placeholder 7"/>
          <p:cNvSpPr>
            <a:spLocks noGrp="1"/>
          </p:cNvSpPr>
          <p:nvPr>
            <p:ph type="ftr" sz="quarter" idx="11"/>
          </p:nvPr>
        </p:nvSpPr>
        <p:spPr/>
        <p:txBody>
          <a:bodyPr/>
          <a:lstStyle/>
          <a:p>
            <a:endParaRPr lang="tr-TR">
              <a:solidFill>
                <a:srgbClr val="000000">
                  <a:lumMod val="50000"/>
                  <a:lumOff val="50000"/>
                </a:srgbClr>
              </a:solidFill>
            </a:endParaRPr>
          </a:p>
        </p:txBody>
      </p:sp>
      <p:sp>
        <p:nvSpPr>
          <p:cNvPr id="9" name="Slide Number Placeholder 8"/>
          <p:cNvSpPr>
            <a:spLocks noGrp="1"/>
          </p:cNvSpPr>
          <p:nvPr>
            <p:ph type="sldNum" sz="quarter" idx="12"/>
          </p:nvPr>
        </p:nvSpPr>
        <p:spPr/>
        <p:txBody>
          <a:bodyPr/>
          <a:lstStyle/>
          <a:p>
            <a:fld id="{BEDF720E-6B3C-4EF3-B816-0D0DDC14EDC1}" type="slidenum">
              <a:rPr lang="tr-TR" smtClean="0">
                <a:solidFill>
                  <a:srgbClr val="40BAD2"/>
                </a:solidFill>
              </a:rPr>
              <a:pPr/>
              <a:t>‹#›</a:t>
            </a:fld>
            <a:endParaRPr lang="tr-TR">
              <a:solidFill>
                <a:srgbClr val="40BAD2"/>
              </a:solidFill>
            </a:endParaRPr>
          </a:p>
        </p:txBody>
      </p:sp>
    </p:spTree>
    <p:extLst>
      <p:ext uri="{BB962C8B-B14F-4D97-AF65-F5344CB8AC3E}">
        <p14:creationId xmlns:p14="http://schemas.microsoft.com/office/powerpoint/2010/main" val="199964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79B86A2-0291-4BE6-ACD1-D2C76F913455}" type="datetimeFigureOut">
              <a:rPr lang="tr-TR" smtClean="0">
                <a:solidFill>
                  <a:srgbClr val="000000">
                    <a:lumMod val="50000"/>
                    <a:lumOff val="50000"/>
                  </a:srgbClr>
                </a:solidFill>
              </a:rPr>
              <a:pPr/>
              <a:t>28.11.2024</a:t>
            </a:fld>
            <a:endParaRPr lang="tr-TR">
              <a:solidFill>
                <a:srgbClr val="000000">
                  <a:lumMod val="50000"/>
                  <a:lumOff val="50000"/>
                </a:srgbClr>
              </a:solidFill>
            </a:endParaRPr>
          </a:p>
        </p:txBody>
      </p:sp>
      <p:sp>
        <p:nvSpPr>
          <p:cNvPr id="8" name="Footer Placeholder 7"/>
          <p:cNvSpPr>
            <a:spLocks noGrp="1"/>
          </p:cNvSpPr>
          <p:nvPr>
            <p:ph type="ftr" sz="quarter" idx="11"/>
          </p:nvPr>
        </p:nvSpPr>
        <p:spPr/>
        <p:txBody>
          <a:bodyPr/>
          <a:lstStyle/>
          <a:p>
            <a:endParaRPr lang="tr-TR">
              <a:solidFill>
                <a:srgbClr val="000000">
                  <a:lumMod val="50000"/>
                  <a:lumOff val="50000"/>
                </a:srgbClr>
              </a:solidFill>
            </a:endParaRPr>
          </a:p>
        </p:txBody>
      </p:sp>
      <p:sp>
        <p:nvSpPr>
          <p:cNvPr id="9" name="Slide Number Placeholder 8"/>
          <p:cNvSpPr>
            <a:spLocks noGrp="1"/>
          </p:cNvSpPr>
          <p:nvPr>
            <p:ph type="sldNum" sz="quarter" idx="12"/>
          </p:nvPr>
        </p:nvSpPr>
        <p:spPr/>
        <p:txBody>
          <a:bodyPr/>
          <a:lstStyle/>
          <a:p>
            <a:fld id="{BEDF720E-6B3C-4EF3-B816-0D0DDC14EDC1}" type="slidenum">
              <a:rPr lang="tr-TR" smtClean="0">
                <a:solidFill>
                  <a:srgbClr val="40BAD2"/>
                </a:solidFill>
              </a:rPr>
              <a:pPr/>
              <a:t>‹#›</a:t>
            </a:fld>
            <a:endParaRPr lang="tr-TR">
              <a:solidFill>
                <a:srgbClr val="40BAD2"/>
              </a:solidFill>
            </a:endParaRPr>
          </a:p>
        </p:txBody>
      </p:sp>
    </p:spTree>
    <p:extLst>
      <p:ext uri="{BB962C8B-B14F-4D97-AF65-F5344CB8AC3E}">
        <p14:creationId xmlns:p14="http://schemas.microsoft.com/office/powerpoint/2010/main" val="3000555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71B2DD-11DF-4063-9100-CCBB6340167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CEABC2AD-C79A-4D5F-ACFE-0884EFF2BF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E143AF05-C0EE-48B4-9CB3-7D25057991F5}"/>
              </a:ext>
            </a:extLst>
          </p:cNvPr>
          <p:cNvSpPr>
            <a:spLocks noGrp="1"/>
          </p:cNvSpPr>
          <p:nvPr>
            <p:ph type="dt" sz="half" idx="10"/>
          </p:nvPr>
        </p:nvSpPr>
        <p:spPr/>
        <p:txBody>
          <a:bodyPr/>
          <a:lstStyle/>
          <a:p>
            <a:fld id="{26BAD3C7-035F-4C81-8E09-896430C34539}" type="datetimeFigureOut">
              <a:rPr lang="ru-RU" smtClean="0">
                <a:solidFill>
                  <a:prstClr val="black">
                    <a:tint val="75000"/>
                  </a:prstClr>
                </a:solidFill>
              </a:rPr>
              <a:pPr/>
              <a:t>28.11.2024</a:t>
            </a:fld>
            <a:endParaRPr lang="ru-RU" dirty="0">
              <a:solidFill>
                <a:prstClr val="black">
                  <a:tint val="75000"/>
                </a:prstClr>
              </a:solidFill>
            </a:endParaRPr>
          </a:p>
        </p:txBody>
      </p:sp>
      <p:sp>
        <p:nvSpPr>
          <p:cNvPr id="5" name="Нижний колонтитул 4">
            <a:extLst>
              <a:ext uri="{FF2B5EF4-FFF2-40B4-BE49-F238E27FC236}">
                <a16:creationId xmlns:a16="http://schemas.microsoft.com/office/drawing/2014/main" id="{228B8758-577C-4922-B044-E1E46A2519F4}"/>
              </a:ext>
            </a:extLst>
          </p:cNvPr>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a:extLst>
              <a:ext uri="{FF2B5EF4-FFF2-40B4-BE49-F238E27FC236}">
                <a16:creationId xmlns:a16="http://schemas.microsoft.com/office/drawing/2014/main" id="{B37A8697-77B6-40F6-B6D5-5C68570A2C5B}"/>
              </a:ext>
            </a:extLst>
          </p:cNvPr>
          <p:cNvSpPr>
            <a:spLocks noGrp="1"/>
          </p:cNvSpPr>
          <p:nvPr>
            <p:ph type="sldNum" sz="quarter" idx="12"/>
          </p:nvPr>
        </p:nvSpPr>
        <p:spPr/>
        <p:txBody>
          <a:bodyPr/>
          <a:lstStyle/>
          <a:p>
            <a:fld id="{7017ABDC-4D5A-4AD7-A186-41F9FF0673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264628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DD5B68-4E37-45FC-B114-A984A1DE1E4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DBC7AD0-E514-4360-8022-09B7EA1D26C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5C40E4C-3751-4AC5-8FDD-6F953CAA3DA8}"/>
              </a:ext>
            </a:extLst>
          </p:cNvPr>
          <p:cNvSpPr>
            <a:spLocks noGrp="1"/>
          </p:cNvSpPr>
          <p:nvPr>
            <p:ph type="dt" sz="half" idx="10"/>
          </p:nvPr>
        </p:nvSpPr>
        <p:spPr/>
        <p:txBody>
          <a:bodyPr/>
          <a:lstStyle/>
          <a:p>
            <a:fld id="{26BAD3C7-035F-4C81-8E09-896430C34539}" type="datetimeFigureOut">
              <a:rPr lang="ru-RU" smtClean="0">
                <a:solidFill>
                  <a:prstClr val="black">
                    <a:tint val="75000"/>
                  </a:prstClr>
                </a:solidFill>
              </a:rPr>
              <a:pPr/>
              <a:t>28.11.2024</a:t>
            </a:fld>
            <a:endParaRPr lang="ru-RU" dirty="0">
              <a:solidFill>
                <a:prstClr val="black">
                  <a:tint val="75000"/>
                </a:prstClr>
              </a:solidFill>
            </a:endParaRPr>
          </a:p>
        </p:txBody>
      </p:sp>
      <p:sp>
        <p:nvSpPr>
          <p:cNvPr id="5" name="Нижний колонтитул 4">
            <a:extLst>
              <a:ext uri="{FF2B5EF4-FFF2-40B4-BE49-F238E27FC236}">
                <a16:creationId xmlns:a16="http://schemas.microsoft.com/office/drawing/2014/main" id="{1BA7630C-9D3C-478E-8461-16476669D56F}"/>
              </a:ext>
            </a:extLst>
          </p:cNvPr>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a:extLst>
              <a:ext uri="{FF2B5EF4-FFF2-40B4-BE49-F238E27FC236}">
                <a16:creationId xmlns:a16="http://schemas.microsoft.com/office/drawing/2014/main" id="{CBA85825-C132-4190-8A19-F1DC2F06F995}"/>
              </a:ext>
            </a:extLst>
          </p:cNvPr>
          <p:cNvSpPr>
            <a:spLocks noGrp="1"/>
          </p:cNvSpPr>
          <p:nvPr>
            <p:ph type="sldNum" sz="quarter" idx="12"/>
          </p:nvPr>
        </p:nvSpPr>
        <p:spPr/>
        <p:txBody>
          <a:bodyPr/>
          <a:lstStyle/>
          <a:p>
            <a:fld id="{7017ABDC-4D5A-4AD7-A186-41F9FF0673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075249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5BD278-9212-44B3-9010-86162F823DC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AD0A02D2-51FD-4137-ACC7-A9ED47DF50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0DCD2775-CD22-4669-BB1A-ED291E6C1745}"/>
              </a:ext>
            </a:extLst>
          </p:cNvPr>
          <p:cNvSpPr>
            <a:spLocks noGrp="1"/>
          </p:cNvSpPr>
          <p:nvPr>
            <p:ph type="dt" sz="half" idx="10"/>
          </p:nvPr>
        </p:nvSpPr>
        <p:spPr/>
        <p:txBody>
          <a:bodyPr/>
          <a:lstStyle/>
          <a:p>
            <a:fld id="{26BAD3C7-035F-4C81-8E09-896430C34539}" type="datetimeFigureOut">
              <a:rPr lang="ru-RU" smtClean="0">
                <a:solidFill>
                  <a:prstClr val="black">
                    <a:tint val="75000"/>
                  </a:prstClr>
                </a:solidFill>
              </a:rPr>
              <a:pPr/>
              <a:t>28.11.2024</a:t>
            </a:fld>
            <a:endParaRPr lang="ru-RU" dirty="0">
              <a:solidFill>
                <a:prstClr val="black">
                  <a:tint val="75000"/>
                </a:prstClr>
              </a:solidFill>
            </a:endParaRPr>
          </a:p>
        </p:txBody>
      </p:sp>
      <p:sp>
        <p:nvSpPr>
          <p:cNvPr id="5" name="Нижний колонтитул 4">
            <a:extLst>
              <a:ext uri="{FF2B5EF4-FFF2-40B4-BE49-F238E27FC236}">
                <a16:creationId xmlns:a16="http://schemas.microsoft.com/office/drawing/2014/main" id="{EC8B258E-DCBA-47EE-951D-5A9B73C9DFE3}"/>
              </a:ext>
            </a:extLst>
          </p:cNvPr>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a:extLst>
              <a:ext uri="{FF2B5EF4-FFF2-40B4-BE49-F238E27FC236}">
                <a16:creationId xmlns:a16="http://schemas.microsoft.com/office/drawing/2014/main" id="{E7FA6E36-DC92-422A-82A9-85C1937EDD6F}"/>
              </a:ext>
            </a:extLst>
          </p:cNvPr>
          <p:cNvSpPr>
            <a:spLocks noGrp="1"/>
          </p:cNvSpPr>
          <p:nvPr>
            <p:ph type="sldNum" sz="quarter" idx="12"/>
          </p:nvPr>
        </p:nvSpPr>
        <p:spPr/>
        <p:txBody>
          <a:bodyPr/>
          <a:lstStyle/>
          <a:p>
            <a:fld id="{7017ABDC-4D5A-4AD7-A186-41F9FF0673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223628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1E478E-155A-4237-B881-B26B5430805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DE3381E-F279-4C1F-943D-BC283351761A}"/>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0127C0F2-EDA5-4636-8517-EDB2EEEF579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9312F8B1-C5D0-4E30-81AC-3CDDF75FC350}"/>
              </a:ext>
            </a:extLst>
          </p:cNvPr>
          <p:cNvSpPr>
            <a:spLocks noGrp="1"/>
          </p:cNvSpPr>
          <p:nvPr>
            <p:ph type="dt" sz="half" idx="10"/>
          </p:nvPr>
        </p:nvSpPr>
        <p:spPr/>
        <p:txBody>
          <a:bodyPr/>
          <a:lstStyle/>
          <a:p>
            <a:fld id="{26BAD3C7-035F-4C81-8E09-896430C34539}" type="datetimeFigureOut">
              <a:rPr lang="ru-RU" smtClean="0">
                <a:solidFill>
                  <a:prstClr val="black">
                    <a:tint val="75000"/>
                  </a:prstClr>
                </a:solidFill>
              </a:rPr>
              <a:pPr/>
              <a:t>28.11.2024</a:t>
            </a:fld>
            <a:endParaRPr lang="ru-RU" dirty="0">
              <a:solidFill>
                <a:prstClr val="black">
                  <a:tint val="75000"/>
                </a:prstClr>
              </a:solidFill>
            </a:endParaRPr>
          </a:p>
        </p:txBody>
      </p:sp>
      <p:sp>
        <p:nvSpPr>
          <p:cNvPr id="6" name="Нижний колонтитул 5">
            <a:extLst>
              <a:ext uri="{FF2B5EF4-FFF2-40B4-BE49-F238E27FC236}">
                <a16:creationId xmlns:a16="http://schemas.microsoft.com/office/drawing/2014/main" id="{0355F8A2-E244-418A-A95F-B7CC4EE8305C}"/>
              </a:ext>
            </a:extLst>
          </p:cNvPr>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a:extLst>
              <a:ext uri="{FF2B5EF4-FFF2-40B4-BE49-F238E27FC236}">
                <a16:creationId xmlns:a16="http://schemas.microsoft.com/office/drawing/2014/main" id="{5FC0D253-0157-44CF-ABFE-83B2617517AF}"/>
              </a:ext>
            </a:extLst>
          </p:cNvPr>
          <p:cNvSpPr>
            <a:spLocks noGrp="1"/>
          </p:cNvSpPr>
          <p:nvPr>
            <p:ph type="sldNum" sz="quarter" idx="12"/>
          </p:nvPr>
        </p:nvSpPr>
        <p:spPr/>
        <p:txBody>
          <a:bodyPr/>
          <a:lstStyle/>
          <a:p>
            <a:fld id="{7017ABDC-4D5A-4AD7-A186-41F9FF0673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90134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2496B2-5835-4899-B0AD-E7CBED98EFF2}"/>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D2A82ADD-0533-4B9B-BD97-26E2A0ACEC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64ECDD01-662C-41D8-93E0-B9AA9BF17BB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FAE3E486-13F5-453C-AFD6-93FEFDAEB0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232ADD60-499C-43EF-824A-EBD35514FE09}"/>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2041EE4-640A-4B69-819C-A4CFEF0A6CD6}"/>
              </a:ext>
            </a:extLst>
          </p:cNvPr>
          <p:cNvSpPr>
            <a:spLocks noGrp="1"/>
          </p:cNvSpPr>
          <p:nvPr>
            <p:ph type="dt" sz="half" idx="10"/>
          </p:nvPr>
        </p:nvSpPr>
        <p:spPr/>
        <p:txBody>
          <a:bodyPr/>
          <a:lstStyle/>
          <a:p>
            <a:fld id="{26BAD3C7-035F-4C81-8E09-896430C34539}" type="datetimeFigureOut">
              <a:rPr lang="ru-RU" smtClean="0">
                <a:solidFill>
                  <a:prstClr val="black">
                    <a:tint val="75000"/>
                  </a:prstClr>
                </a:solidFill>
              </a:rPr>
              <a:pPr/>
              <a:t>28.11.2024</a:t>
            </a:fld>
            <a:endParaRPr lang="ru-RU" dirty="0">
              <a:solidFill>
                <a:prstClr val="black">
                  <a:tint val="75000"/>
                </a:prstClr>
              </a:solidFill>
            </a:endParaRPr>
          </a:p>
        </p:txBody>
      </p:sp>
      <p:sp>
        <p:nvSpPr>
          <p:cNvPr id="8" name="Нижний колонтитул 7">
            <a:extLst>
              <a:ext uri="{FF2B5EF4-FFF2-40B4-BE49-F238E27FC236}">
                <a16:creationId xmlns:a16="http://schemas.microsoft.com/office/drawing/2014/main" id="{3D37A762-366D-4242-94B2-2F1F30446ADE}"/>
              </a:ext>
            </a:extLst>
          </p:cNvPr>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a:extLst>
              <a:ext uri="{FF2B5EF4-FFF2-40B4-BE49-F238E27FC236}">
                <a16:creationId xmlns:a16="http://schemas.microsoft.com/office/drawing/2014/main" id="{570E20DF-573C-4145-AD7C-9D0BC3C1CAF3}"/>
              </a:ext>
            </a:extLst>
          </p:cNvPr>
          <p:cNvSpPr>
            <a:spLocks noGrp="1"/>
          </p:cNvSpPr>
          <p:nvPr>
            <p:ph type="sldNum" sz="quarter" idx="12"/>
          </p:nvPr>
        </p:nvSpPr>
        <p:spPr/>
        <p:txBody>
          <a:bodyPr/>
          <a:lstStyle/>
          <a:p>
            <a:fld id="{7017ABDC-4D5A-4AD7-A186-41F9FF0673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9566582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4A5E74-30FE-4FAD-81F5-F09697ECCE6C}"/>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47F5DCCD-991D-4A18-B20C-5C668A97029C}"/>
              </a:ext>
            </a:extLst>
          </p:cNvPr>
          <p:cNvSpPr>
            <a:spLocks noGrp="1"/>
          </p:cNvSpPr>
          <p:nvPr>
            <p:ph type="dt" sz="half" idx="10"/>
          </p:nvPr>
        </p:nvSpPr>
        <p:spPr/>
        <p:txBody>
          <a:bodyPr/>
          <a:lstStyle/>
          <a:p>
            <a:fld id="{26BAD3C7-035F-4C81-8E09-896430C34539}" type="datetimeFigureOut">
              <a:rPr lang="ru-RU" smtClean="0">
                <a:solidFill>
                  <a:prstClr val="black">
                    <a:tint val="75000"/>
                  </a:prstClr>
                </a:solidFill>
              </a:rPr>
              <a:pPr/>
              <a:t>28.11.2024</a:t>
            </a:fld>
            <a:endParaRPr lang="ru-RU" dirty="0">
              <a:solidFill>
                <a:prstClr val="black">
                  <a:tint val="75000"/>
                </a:prstClr>
              </a:solidFill>
            </a:endParaRPr>
          </a:p>
        </p:txBody>
      </p:sp>
      <p:sp>
        <p:nvSpPr>
          <p:cNvPr id="4" name="Нижний колонтитул 3">
            <a:extLst>
              <a:ext uri="{FF2B5EF4-FFF2-40B4-BE49-F238E27FC236}">
                <a16:creationId xmlns:a16="http://schemas.microsoft.com/office/drawing/2014/main" id="{75CE134A-1C65-4C13-B677-3AC9DCFC30FC}"/>
              </a:ext>
            </a:extLst>
          </p:cNvPr>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a:extLst>
              <a:ext uri="{FF2B5EF4-FFF2-40B4-BE49-F238E27FC236}">
                <a16:creationId xmlns:a16="http://schemas.microsoft.com/office/drawing/2014/main" id="{50539A4C-6BCC-4EFD-8A1E-E1E0EF01536B}"/>
              </a:ext>
            </a:extLst>
          </p:cNvPr>
          <p:cNvSpPr>
            <a:spLocks noGrp="1"/>
          </p:cNvSpPr>
          <p:nvPr>
            <p:ph type="sldNum" sz="quarter" idx="12"/>
          </p:nvPr>
        </p:nvSpPr>
        <p:spPr/>
        <p:txBody>
          <a:bodyPr/>
          <a:lstStyle/>
          <a:p>
            <a:fld id="{7017ABDC-4D5A-4AD7-A186-41F9FF0673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29195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4D516DF4-790F-40E0-8ECC-00AE8187DD68}"/>
              </a:ext>
            </a:extLst>
          </p:cNvPr>
          <p:cNvSpPr>
            <a:spLocks noGrp="1"/>
          </p:cNvSpPr>
          <p:nvPr>
            <p:ph type="dt" sz="half" idx="10"/>
          </p:nvPr>
        </p:nvSpPr>
        <p:spPr/>
        <p:txBody>
          <a:bodyPr/>
          <a:lstStyle/>
          <a:p>
            <a:fld id="{26BAD3C7-035F-4C81-8E09-896430C34539}" type="datetimeFigureOut">
              <a:rPr lang="ru-RU" smtClean="0">
                <a:solidFill>
                  <a:prstClr val="black">
                    <a:tint val="75000"/>
                  </a:prstClr>
                </a:solidFill>
              </a:rPr>
              <a:pPr/>
              <a:t>28.11.2024</a:t>
            </a:fld>
            <a:endParaRPr lang="ru-RU" dirty="0">
              <a:solidFill>
                <a:prstClr val="black">
                  <a:tint val="75000"/>
                </a:prstClr>
              </a:solidFill>
            </a:endParaRPr>
          </a:p>
        </p:txBody>
      </p:sp>
      <p:sp>
        <p:nvSpPr>
          <p:cNvPr id="3" name="Нижний колонтитул 2">
            <a:extLst>
              <a:ext uri="{FF2B5EF4-FFF2-40B4-BE49-F238E27FC236}">
                <a16:creationId xmlns:a16="http://schemas.microsoft.com/office/drawing/2014/main" id="{8F86730B-F6BF-4777-86F8-A0151FCC609D}"/>
              </a:ext>
            </a:extLst>
          </p:cNvPr>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a:extLst>
              <a:ext uri="{FF2B5EF4-FFF2-40B4-BE49-F238E27FC236}">
                <a16:creationId xmlns:a16="http://schemas.microsoft.com/office/drawing/2014/main" id="{41FE2A79-ABF2-4F84-9860-07B2C821B632}"/>
              </a:ext>
            </a:extLst>
          </p:cNvPr>
          <p:cNvSpPr>
            <a:spLocks noGrp="1"/>
          </p:cNvSpPr>
          <p:nvPr>
            <p:ph type="sldNum" sz="quarter" idx="12"/>
          </p:nvPr>
        </p:nvSpPr>
        <p:spPr/>
        <p:txBody>
          <a:bodyPr/>
          <a:lstStyle/>
          <a:p>
            <a:fld id="{7017ABDC-4D5A-4AD7-A186-41F9FF0673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498116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95D6E74-90BB-4FD4-AFE5-406E1EB997E7}" type="datetimeFigureOut">
              <a:rPr lang="tr-TR" smtClean="0"/>
              <a:t>28.11.2024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879D95F-296E-4210-9E4C-F7A6126D14A0}" type="slidenum">
              <a:rPr lang="tr-TR" smtClean="0"/>
              <a:t>‹#›</a:t>
            </a:fld>
            <a:endParaRPr lang="tr-TR"/>
          </a:p>
        </p:txBody>
      </p:sp>
    </p:spTree>
    <p:extLst>
      <p:ext uri="{BB962C8B-B14F-4D97-AF65-F5344CB8AC3E}">
        <p14:creationId xmlns:p14="http://schemas.microsoft.com/office/powerpoint/2010/main" val="5118245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722E9B-3E49-4D24-BD04-A19BD799162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FAEC6DEB-1536-412A-9798-DCDB4CC2B4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E9BB5E4-1220-4801-B6C2-E55D7E8390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3688A4E-B127-4D7E-82A8-15B0D8862AA6}"/>
              </a:ext>
            </a:extLst>
          </p:cNvPr>
          <p:cNvSpPr>
            <a:spLocks noGrp="1"/>
          </p:cNvSpPr>
          <p:nvPr>
            <p:ph type="dt" sz="half" idx="10"/>
          </p:nvPr>
        </p:nvSpPr>
        <p:spPr/>
        <p:txBody>
          <a:bodyPr/>
          <a:lstStyle/>
          <a:p>
            <a:fld id="{26BAD3C7-035F-4C81-8E09-896430C34539}" type="datetimeFigureOut">
              <a:rPr lang="ru-RU" smtClean="0">
                <a:solidFill>
                  <a:prstClr val="black">
                    <a:tint val="75000"/>
                  </a:prstClr>
                </a:solidFill>
              </a:rPr>
              <a:pPr/>
              <a:t>28.11.2024</a:t>
            </a:fld>
            <a:endParaRPr lang="ru-RU" dirty="0">
              <a:solidFill>
                <a:prstClr val="black">
                  <a:tint val="75000"/>
                </a:prstClr>
              </a:solidFill>
            </a:endParaRPr>
          </a:p>
        </p:txBody>
      </p:sp>
      <p:sp>
        <p:nvSpPr>
          <p:cNvPr id="6" name="Нижний колонтитул 5">
            <a:extLst>
              <a:ext uri="{FF2B5EF4-FFF2-40B4-BE49-F238E27FC236}">
                <a16:creationId xmlns:a16="http://schemas.microsoft.com/office/drawing/2014/main" id="{8C215F9F-F71C-4A32-B9ED-2F8E8BF024D0}"/>
              </a:ext>
            </a:extLst>
          </p:cNvPr>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a:extLst>
              <a:ext uri="{FF2B5EF4-FFF2-40B4-BE49-F238E27FC236}">
                <a16:creationId xmlns:a16="http://schemas.microsoft.com/office/drawing/2014/main" id="{9EB1C6D4-B500-45F0-AACC-E6C18003F7B8}"/>
              </a:ext>
            </a:extLst>
          </p:cNvPr>
          <p:cNvSpPr>
            <a:spLocks noGrp="1"/>
          </p:cNvSpPr>
          <p:nvPr>
            <p:ph type="sldNum" sz="quarter" idx="12"/>
          </p:nvPr>
        </p:nvSpPr>
        <p:spPr/>
        <p:txBody>
          <a:bodyPr/>
          <a:lstStyle/>
          <a:p>
            <a:fld id="{7017ABDC-4D5A-4AD7-A186-41F9FF0673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5748101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2CA4B5-C564-4012-962E-8BFE42E2BBE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3ED18947-A97F-4828-AA59-9671591AC2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a:extLst>
              <a:ext uri="{FF2B5EF4-FFF2-40B4-BE49-F238E27FC236}">
                <a16:creationId xmlns:a16="http://schemas.microsoft.com/office/drawing/2014/main" id="{AA9A8B11-4564-47AE-80DF-06A3A6170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4DE0940-89C1-4426-9518-EEF2F1C4211B}"/>
              </a:ext>
            </a:extLst>
          </p:cNvPr>
          <p:cNvSpPr>
            <a:spLocks noGrp="1"/>
          </p:cNvSpPr>
          <p:nvPr>
            <p:ph type="dt" sz="half" idx="10"/>
          </p:nvPr>
        </p:nvSpPr>
        <p:spPr/>
        <p:txBody>
          <a:bodyPr/>
          <a:lstStyle/>
          <a:p>
            <a:fld id="{26BAD3C7-035F-4C81-8E09-896430C34539}" type="datetimeFigureOut">
              <a:rPr lang="ru-RU" smtClean="0">
                <a:solidFill>
                  <a:prstClr val="black">
                    <a:tint val="75000"/>
                  </a:prstClr>
                </a:solidFill>
              </a:rPr>
              <a:pPr/>
              <a:t>28.11.2024</a:t>
            </a:fld>
            <a:endParaRPr lang="ru-RU" dirty="0">
              <a:solidFill>
                <a:prstClr val="black">
                  <a:tint val="75000"/>
                </a:prstClr>
              </a:solidFill>
            </a:endParaRPr>
          </a:p>
        </p:txBody>
      </p:sp>
      <p:sp>
        <p:nvSpPr>
          <p:cNvPr id="6" name="Нижний колонтитул 5">
            <a:extLst>
              <a:ext uri="{FF2B5EF4-FFF2-40B4-BE49-F238E27FC236}">
                <a16:creationId xmlns:a16="http://schemas.microsoft.com/office/drawing/2014/main" id="{BD1C8299-840B-4B5A-AD8F-C791ECF0557A}"/>
              </a:ext>
            </a:extLst>
          </p:cNvPr>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a:extLst>
              <a:ext uri="{FF2B5EF4-FFF2-40B4-BE49-F238E27FC236}">
                <a16:creationId xmlns:a16="http://schemas.microsoft.com/office/drawing/2014/main" id="{F3861636-DE60-4188-AF5D-55F37F247EBD}"/>
              </a:ext>
            </a:extLst>
          </p:cNvPr>
          <p:cNvSpPr>
            <a:spLocks noGrp="1"/>
          </p:cNvSpPr>
          <p:nvPr>
            <p:ph type="sldNum" sz="quarter" idx="12"/>
          </p:nvPr>
        </p:nvSpPr>
        <p:spPr/>
        <p:txBody>
          <a:bodyPr/>
          <a:lstStyle/>
          <a:p>
            <a:fld id="{7017ABDC-4D5A-4AD7-A186-41F9FF0673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7785646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C2ACAA-11B6-49E9-BDFD-DF0507AC02B5}"/>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CD89F65B-15A8-4ABE-B571-9DDB0CC324F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4AF5D2D-FAEE-4C11-BE8F-192A290F0D4A}"/>
              </a:ext>
            </a:extLst>
          </p:cNvPr>
          <p:cNvSpPr>
            <a:spLocks noGrp="1"/>
          </p:cNvSpPr>
          <p:nvPr>
            <p:ph type="dt" sz="half" idx="10"/>
          </p:nvPr>
        </p:nvSpPr>
        <p:spPr/>
        <p:txBody>
          <a:bodyPr/>
          <a:lstStyle/>
          <a:p>
            <a:fld id="{26BAD3C7-035F-4C81-8E09-896430C34539}" type="datetimeFigureOut">
              <a:rPr lang="ru-RU" smtClean="0">
                <a:solidFill>
                  <a:prstClr val="black">
                    <a:tint val="75000"/>
                  </a:prstClr>
                </a:solidFill>
              </a:rPr>
              <a:pPr/>
              <a:t>28.11.2024</a:t>
            </a:fld>
            <a:endParaRPr lang="ru-RU" dirty="0">
              <a:solidFill>
                <a:prstClr val="black">
                  <a:tint val="75000"/>
                </a:prstClr>
              </a:solidFill>
            </a:endParaRPr>
          </a:p>
        </p:txBody>
      </p:sp>
      <p:sp>
        <p:nvSpPr>
          <p:cNvPr id="5" name="Нижний колонтитул 4">
            <a:extLst>
              <a:ext uri="{FF2B5EF4-FFF2-40B4-BE49-F238E27FC236}">
                <a16:creationId xmlns:a16="http://schemas.microsoft.com/office/drawing/2014/main" id="{39E6A90F-6D07-488A-936A-A400BB87156C}"/>
              </a:ext>
            </a:extLst>
          </p:cNvPr>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a:extLst>
              <a:ext uri="{FF2B5EF4-FFF2-40B4-BE49-F238E27FC236}">
                <a16:creationId xmlns:a16="http://schemas.microsoft.com/office/drawing/2014/main" id="{E85A45C2-2544-4302-B94A-694DE263D7BE}"/>
              </a:ext>
            </a:extLst>
          </p:cNvPr>
          <p:cNvSpPr>
            <a:spLocks noGrp="1"/>
          </p:cNvSpPr>
          <p:nvPr>
            <p:ph type="sldNum" sz="quarter" idx="12"/>
          </p:nvPr>
        </p:nvSpPr>
        <p:spPr/>
        <p:txBody>
          <a:bodyPr/>
          <a:lstStyle/>
          <a:p>
            <a:fld id="{7017ABDC-4D5A-4AD7-A186-41F9FF0673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8619742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9804CCC-B43D-40CC-B3D1-8F0D18846E70}"/>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AB15A73F-F09C-4E8E-88A7-AF10C0537ED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794B716-8465-468F-99D7-B52C3433ACB1}"/>
              </a:ext>
            </a:extLst>
          </p:cNvPr>
          <p:cNvSpPr>
            <a:spLocks noGrp="1"/>
          </p:cNvSpPr>
          <p:nvPr>
            <p:ph type="dt" sz="half" idx="10"/>
          </p:nvPr>
        </p:nvSpPr>
        <p:spPr/>
        <p:txBody>
          <a:bodyPr/>
          <a:lstStyle/>
          <a:p>
            <a:fld id="{26BAD3C7-035F-4C81-8E09-896430C34539}" type="datetimeFigureOut">
              <a:rPr lang="ru-RU" smtClean="0">
                <a:solidFill>
                  <a:prstClr val="black">
                    <a:tint val="75000"/>
                  </a:prstClr>
                </a:solidFill>
              </a:rPr>
              <a:pPr/>
              <a:t>28.11.2024</a:t>
            </a:fld>
            <a:endParaRPr lang="ru-RU" dirty="0">
              <a:solidFill>
                <a:prstClr val="black">
                  <a:tint val="75000"/>
                </a:prstClr>
              </a:solidFill>
            </a:endParaRPr>
          </a:p>
        </p:txBody>
      </p:sp>
      <p:sp>
        <p:nvSpPr>
          <p:cNvPr id="5" name="Нижний колонтитул 4">
            <a:extLst>
              <a:ext uri="{FF2B5EF4-FFF2-40B4-BE49-F238E27FC236}">
                <a16:creationId xmlns:a16="http://schemas.microsoft.com/office/drawing/2014/main" id="{83C3A1C0-FD9A-4AFA-A215-0DBFC12ACC1D}"/>
              </a:ext>
            </a:extLst>
          </p:cNvPr>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a:extLst>
              <a:ext uri="{FF2B5EF4-FFF2-40B4-BE49-F238E27FC236}">
                <a16:creationId xmlns:a16="http://schemas.microsoft.com/office/drawing/2014/main" id="{26AC9598-7E3E-4C16-89F8-DA33FC42AEB5}"/>
              </a:ext>
            </a:extLst>
          </p:cNvPr>
          <p:cNvSpPr>
            <a:spLocks noGrp="1"/>
          </p:cNvSpPr>
          <p:nvPr>
            <p:ph type="sldNum" sz="quarter" idx="12"/>
          </p:nvPr>
        </p:nvSpPr>
        <p:spPr/>
        <p:txBody>
          <a:bodyPr/>
          <a:lstStyle/>
          <a:p>
            <a:fld id="{7017ABDC-4D5A-4AD7-A186-41F9FF0673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7058057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BC76BE0-5B1E-4D43-915B-94AA85DFD144}"/>
              </a:ext>
            </a:extLst>
          </p:cNvPr>
          <p:cNvSpPr>
            <a:spLocks noGrp="1"/>
          </p:cNvSpPr>
          <p:nvPr>
            <p:ph type="pic" sz="quarter" idx="11" hasCustomPrompt="1"/>
          </p:nvPr>
        </p:nvSpPr>
        <p:spPr>
          <a:xfrm>
            <a:off x="4547751" y="1"/>
            <a:ext cx="7644247" cy="6857999"/>
          </a:xfrm>
          <a:custGeom>
            <a:avLst/>
            <a:gdLst>
              <a:gd name="connsiteX0" fmla="*/ 5414089 w 7624866"/>
              <a:gd name="connsiteY0" fmla="*/ 0 h 6857999"/>
              <a:gd name="connsiteX1" fmla="*/ 5621732 w 7624866"/>
              <a:gd name="connsiteY1" fmla="*/ 1530 h 6857999"/>
              <a:gd name="connsiteX2" fmla="*/ 5621732 w 7624866"/>
              <a:gd name="connsiteY2" fmla="*/ 0 h 6857999"/>
              <a:gd name="connsiteX3" fmla="*/ 7624866 w 7624866"/>
              <a:gd name="connsiteY3" fmla="*/ 0 h 6857999"/>
              <a:gd name="connsiteX4" fmla="*/ 7624866 w 7624866"/>
              <a:gd name="connsiteY4" fmla="*/ 3233976 h 6857999"/>
              <a:gd name="connsiteX5" fmla="*/ 7624865 w 7624866"/>
              <a:gd name="connsiteY5" fmla="*/ 3233976 h 6857999"/>
              <a:gd name="connsiteX6" fmla="*/ 7624865 w 7624866"/>
              <a:gd name="connsiteY6" fmla="*/ 6857999 h 6857999"/>
              <a:gd name="connsiteX7" fmla="*/ 262415 w 7624866"/>
              <a:gd name="connsiteY7" fmla="*/ 6857999 h 6857999"/>
              <a:gd name="connsiteX8" fmla="*/ 0 w 7624866"/>
              <a:gd name="connsiteY8" fmla="*/ 6222698 h 6857999"/>
              <a:gd name="connsiteX9" fmla="*/ 3338873 w 7624866"/>
              <a:gd name="connsiteY9" fmla="*/ 5180151 h 6857999"/>
              <a:gd name="connsiteX10" fmla="*/ 1655408 w 7624866"/>
              <a:gd name="connsiteY10" fmla="*/ 2427178 h 6857999"/>
              <a:gd name="connsiteX11" fmla="*/ 2595342 w 7624866"/>
              <a:gd name="connsiteY11" fmla="*/ 1107705 h 6857999"/>
              <a:gd name="connsiteX12" fmla="*/ 5414089 w 7624866"/>
              <a:gd name="connsiteY12" fmla="*/ 0 h 6857999"/>
              <a:gd name="connsiteX0" fmla="*/ 5414089 w 7624866"/>
              <a:gd name="connsiteY0" fmla="*/ 0 h 6857999"/>
              <a:gd name="connsiteX1" fmla="*/ 5621732 w 7624866"/>
              <a:gd name="connsiteY1" fmla="*/ 1530 h 6857999"/>
              <a:gd name="connsiteX2" fmla="*/ 5621732 w 7624866"/>
              <a:gd name="connsiteY2" fmla="*/ 0 h 6857999"/>
              <a:gd name="connsiteX3" fmla="*/ 7624866 w 7624866"/>
              <a:gd name="connsiteY3" fmla="*/ 0 h 6857999"/>
              <a:gd name="connsiteX4" fmla="*/ 7624866 w 7624866"/>
              <a:gd name="connsiteY4" fmla="*/ 3233976 h 6857999"/>
              <a:gd name="connsiteX5" fmla="*/ 7624865 w 7624866"/>
              <a:gd name="connsiteY5" fmla="*/ 3233976 h 6857999"/>
              <a:gd name="connsiteX6" fmla="*/ 7624865 w 7624866"/>
              <a:gd name="connsiteY6" fmla="*/ 6857999 h 6857999"/>
              <a:gd name="connsiteX7" fmla="*/ 262415 w 7624866"/>
              <a:gd name="connsiteY7" fmla="*/ 6857999 h 6857999"/>
              <a:gd name="connsiteX8" fmla="*/ 0 w 7624866"/>
              <a:gd name="connsiteY8" fmla="*/ 6222698 h 6857999"/>
              <a:gd name="connsiteX9" fmla="*/ 3338873 w 7624866"/>
              <a:gd name="connsiteY9" fmla="*/ 5180151 h 6857999"/>
              <a:gd name="connsiteX10" fmla="*/ 1655408 w 7624866"/>
              <a:gd name="connsiteY10" fmla="*/ 2427178 h 6857999"/>
              <a:gd name="connsiteX11" fmla="*/ 2595342 w 7624866"/>
              <a:gd name="connsiteY11" fmla="*/ 1107705 h 6857999"/>
              <a:gd name="connsiteX12" fmla="*/ 5414089 w 7624866"/>
              <a:gd name="connsiteY12" fmla="*/ 0 h 6857999"/>
              <a:gd name="connsiteX0" fmla="*/ 5414089 w 7624866"/>
              <a:gd name="connsiteY0" fmla="*/ 0 h 6857999"/>
              <a:gd name="connsiteX1" fmla="*/ 5621732 w 7624866"/>
              <a:gd name="connsiteY1" fmla="*/ 1530 h 6857999"/>
              <a:gd name="connsiteX2" fmla="*/ 5621732 w 7624866"/>
              <a:gd name="connsiteY2" fmla="*/ 0 h 6857999"/>
              <a:gd name="connsiteX3" fmla="*/ 7624866 w 7624866"/>
              <a:gd name="connsiteY3" fmla="*/ 0 h 6857999"/>
              <a:gd name="connsiteX4" fmla="*/ 7624866 w 7624866"/>
              <a:gd name="connsiteY4" fmla="*/ 3233976 h 6857999"/>
              <a:gd name="connsiteX5" fmla="*/ 7624865 w 7624866"/>
              <a:gd name="connsiteY5" fmla="*/ 3233976 h 6857999"/>
              <a:gd name="connsiteX6" fmla="*/ 7624865 w 7624866"/>
              <a:gd name="connsiteY6" fmla="*/ 6857999 h 6857999"/>
              <a:gd name="connsiteX7" fmla="*/ 262415 w 7624866"/>
              <a:gd name="connsiteY7" fmla="*/ 6857999 h 6857999"/>
              <a:gd name="connsiteX8" fmla="*/ 0 w 7624866"/>
              <a:gd name="connsiteY8" fmla="*/ 6222698 h 6857999"/>
              <a:gd name="connsiteX9" fmla="*/ 3338873 w 7624866"/>
              <a:gd name="connsiteY9" fmla="*/ 5180151 h 6857999"/>
              <a:gd name="connsiteX10" fmla="*/ 1655408 w 7624866"/>
              <a:gd name="connsiteY10" fmla="*/ 2427178 h 6857999"/>
              <a:gd name="connsiteX11" fmla="*/ 2595342 w 7624866"/>
              <a:gd name="connsiteY11" fmla="*/ 1107705 h 6857999"/>
              <a:gd name="connsiteX12" fmla="*/ 5414089 w 7624866"/>
              <a:gd name="connsiteY12" fmla="*/ 0 h 6857999"/>
              <a:gd name="connsiteX0" fmla="*/ 5414089 w 7624866"/>
              <a:gd name="connsiteY0" fmla="*/ 0 h 6857999"/>
              <a:gd name="connsiteX1" fmla="*/ 5621732 w 7624866"/>
              <a:gd name="connsiteY1" fmla="*/ 1530 h 6857999"/>
              <a:gd name="connsiteX2" fmla="*/ 5621732 w 7624866"/>
              <a:gd name="connsiteY2" fmla="*/ 0 h 6857999"/>
              <a:gd name="connsiteX3" fmla="*/ 7624866 w 7624866"/>
              <a:gd name="connsiteY3" fmla="*/ 0 h 6857999"/>
              <a:gd name="connsiteX4" fmla="*/ 7624866 w 7624866"/>
              <a:gd name="connsiteY4" fmla="*/ 3233976 h 6857999"/>
              <a:gd name="connsiteX5" fmla="*/ 7624865 w 7624866"/>
              <a:gd name="connsiteY5" fmla="*/ 3233976 h 6857999"/>
              <a:gd name="connsiteX6" fmla="*/ 7624865 w 7624866"/>
              <a:gd name="connsiteY6" fmla="*/ 6857999 h 6857999"/>
              <a:gd name="connsiteX7" fmla="*/ 262415 w 7624866"/>
              <a:gd name="connsiteY7" fmla="*/ 6857999 h 6857999"/>
              <a:gd name="connsiteX8" fmla="*/ 0 w 7624866"/>
              <a:gd name="connsiteY8" fmla="*/ 6222698 h 6857999"/>
              <a:gd name="connsiteX9" fmla="*/ 3338873 w 7624866"/>
              <a:gd name="connsiteY9" fmla="*/ 5180151 h 6857999"/>
              <a:gd name="connsiteX10" fmla="*/ 1655408 w 7624866"/>
              <a:gd name="connsiteY10" fmla="*/ 2427178 h 6857999"/>
              <a:gd name="connsiteX11" fmla="*/ 2595342 w 7624866"/>
              <a:gd name="connsiteY11" fmla="*/ 1107705 h 6857999"/>
              <a:gd name="connsiteX12" fmla="*/ 5414089 w 7624866"/>
              <a:gd name="connsiteY12" fmla="*/ 0 h 6857999"/>
              <a:gd name="connsiteX0" fmla="*/ 5433470 w 7644247"/>
              <a:gd name="connsiteY0" fmla="*/ 0 h 6857999"/>
              <a:gd name="connsiteX1" fmla="*/ 5641113 w 7644247"/>
              <a:gd name="connsiteY1" fmla="*/ 1530 h 6857999"/>
              <a:gd name="connsiteX2" fmla="*/ 5641113 w 7644247"/>
              <a:gd name="connsiteY2" fmla="*/ 0 h 6857999"/>
              <a:gd name="connsiteX3" fmla="*/ 7644247 w 7644247"/>
              <a:gd name="connsiteY3" fmla="*/ 0 h 6857999"/>
              <a:gd name="connsiteX4" fmla="*/ 7644247 w 7644247"/>
              <a:gd name="connsiteY4" fmla="*/ 3233976 h 6857999"/>
              <a:gd name="connsiteX5" fmla="*/ 7644246 w 7644247"/>
              <a:gd name="connsiteY5" fmla="*/ 3233976 h 6857999"/>
              <a:gd name="connsiteX6" fmla="*/ 7644246 w 7644247"/>
              <a:gd name="connsiteY6" fmla="*/ 6857999 h 6857999"/>
              <a:gd name="connsiteX7" fmla="*/ 281796 w 7644247"/>
              <a:gd name="connsiteY7" fmla="*/ 6857999 h 6857999"/>
              <a:gd name="connsiteX8" fmla="*/ 19381 w 7644247"/>
              <a:gd name="connsiteY8" fmla="*/ 6222698 h 6857999"/>
              <a:gd name="connsiteX9" fmla="*/ 3358254 w 7644247"/>
              <a:gd name="connsiteY9" fmla="*/ 5180151 h 6857999"/>
              <a:gd name="connsiteX10" fmla="*/ 1674789 w 7644247"/>
              <a:gd name="connsiteY10" fmla="*/ 2427178 h 6857999"/>
              <a:gd name="connsiteX11" fmla="*/ 2614723 w 7644247"/>
              <a:gd name="connsiteY11" fmla="*/ 1107705 h 6857999"/>
              <a:gd name="connsiteX12" fmla="*/ 5433470 w 7644247"/>
              <a:gd name="connsiteY12" fmla="*/ 0 h 6857999"/>
              <a:gd name="connsiteX0" fmla="*/ 5433470 w 7644247"/>
              <a:gd name="connsiteY0" fmla="*/ 0 h 6857999"/>
              <a:gd name="connsiteX1" fmla="*/ 5641113 w 7644247"/>
              <a:gd name="connsiteY1" fmla="*/ 1530 h 6857999"/>
              <a:gd name="connsiteX2" fmla="*/ 5641113 w 7644247"/>
              <a:gd name="connsiteY2" fmla="*/ 0 h 6857999"/>
              <a:gd name="connsiteX3" fmla="*/ 7644247 w 7644247"/>
              <a:gd name="connsiteY3" fmla="*/ 0 h 6857999"/>
              <a:gd name="connsiteX4" fmla="*/ 7644247 w 7644247"/>
              <a:gd name="connsiteY4" fmla="*/ 3233976 h 6857999"/>
              <a:gd name="connsiteX5" fmla="*/ 7644246 w 7644247"/>
              <a:gd name="connsiteY5" fmla="*/ 3233976 h 6857999"/>
              <a:gd name="connsiteX6" fmla="*/ 7644246 w 7644247"/>
              <a:gd name="connsiteY6" fmla="*/ 6857999 h 6857999"/>
              <a:gd name="connsiteX7" fmla="*/ 281796 w 7644247"/>
              <a:gd name="connsiteY7" fmla="*/ 6857999 h 6857999"/>
              <a:gd name="connsiteX8" fmla="*/ 19381 w 7644247"/>
              <a:gd name="connsiteY8" fmla="*/ 6222698 h 6857999"/>
              <a:gd name="connsiteX9" fmla="*/ 3358254 w 7644247"/>
              <a:gd name="connsiteY9" fmla="*/ 5180151 h 6857999"/>
              <a:gd name="connsiteX10" fmla="*/ 1674789 w 7644247"/>
              <a:gd name="connsiteY10" fmla="*/ 2427178 h 6857999"/>
              <a:gd name="connsiteX11" fmla="*/ 2614723 w 7644247"/>
              <a:gd name="connsiteY11" fmla="*/ 1107705 h 6857999"/>
              <a:gd name="connsiteX12" fmla="*/ 5433470 w 7644247"/>
              <a:gd name="connsiteY12" fmla="*/ 0 h 6857999"/>
              <a:gd name="connsiteX0" fmla="*/ 5433470 w 7644247"/>
              <a:gd name="connsiteY0" fmla="*/ 0 h 6857999"/>
              <a:gd name="connsiteX1" fmla="*/ 5641113 w 7644247"/>
              <a:gd name="connsiteY1" fmla="*/ 1530 h 6857999"/>
              <a:gd name="connsiteX2" fmla="*/ 5641113 w 7644247"/>
              <a:gd name="connsiteY2" fmla="*/ 0 h 6857999"/>
              <a:gd name="connsiteX3" fmla="*/ 7644247 w 7644247"/>
              <a:gd name="connsiteY3" fmla="*/ 0 h 6857999"/>
              <a:gd name="connsiteX4" fmla="*/ 7644247 w 7644247"/>
              <a:gd name="connsiteY4" fmla="*/ 3233976 h 6857999"/>
              <a:gd name="connsiteX5" fmla="*/ 7644246 w 7644247"/>
              <a:gd name="connsiteY5" fmla="*/ 3233976 h 6857999"/>
              <a:gd name="connsiteX6" fmla="*/ 7644246 w 7644247"/>
              <a:gd name="connsiteY6" fmla="*/ 6857999 h 6857999"/>
              <a:gd name="connsiteX7" fmla="*/ 281796 w 7644247"/>
              <a:gd name="connsiteY7" fmla="*/ 6857999 h 6857999"/>
              <a:gd name="connsiteX8" fmla="*/ 19381 w 7644247"/>
              <a:gd name="connsiteY8" fmla="*/ 6222698 h 6857999"/>
              <a:gd name="connsiteX9" fmla="*/ 3358254 w 7644247"/>
              <a:gd name="connsiteY9" fmla="*/ 5180151 h 6857999"/>
              <a:gd name="connsiteX10" fmla="*/ 1674789 w 7644247"/>
              <a:gd name="connsiteY10" fmla="*/ 2427178 h 6857999"/>
              <a:gd name="connsiteX11" fmla="*/ 2614723 w 7644247"/>
              <a:gd name="connsiteY11" fmla="*/ 1107705 h 6857999"/>
              <a:gd name="connsiteX12" fmla="*/ 5433470 w 7644247"/>
              <a:gd name="connsiteY12"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4247" h="6857999">
                <a:moveTo>
                  <a:pt x="5433470" y="0"/>
                </a:moveTo>
                <a:lnTo>
                  <a:pt x="5641113" y="1530"/>
                </a:lnTo>
                <a:lnTo>
                  <a:pt x="5641113" y="0"/>
                </a:lnTo>
                <a:lnTo>
                  <a:pt x="7644247" y="0"/>
                </a:lnTo>
                <a:lnTo>
                  <a:pt x="7644247" y="3233976"/>
                </a:lnTo>
                <a:lnTo>
                  <a:pt x="7644246" y="3233976"/>
                </a:lnTo>
                <a:lnTo>
                  <a:pt x="7644246" y="6857999"/>
                </a:lnTo>
                <a:lnTo>
                  <a:pt x="281796" y="6857999"/>
                </a:lnTo>
                <a:cubicBezTo>
                  <a:pt x="37198" y="6697032"/>
                  <a:pt x="-40820" y="6434465"/>
                  <a:pt x="19381" y="6222698"/>
                </a:cubicBezTo>
                <a:cubicBezTo>
                  <a:pt x="655996" y="3889668"/>
                  <a:pt x="2547237" y="6761919"/>
                  <a:pt x="3358254" y="5180151"/>
                </a:cubicBezTo>
                <a:cubicBezTo>
                  <a:pt x="3959094" y="4098117"/>
                  <a:pt x="2369907" y="3287821"/>
                  <a:pt x="1674789" y="2427178"/>
                </a:cubicBezTo>
                <a:cubicBezTo>
                  <a:pt x="1169749" y="1715857"/>
                  <a:pt x="2278937" y="952650"/>
                  <a:pt x="2614723" y="1107705"/>
                </a:cubicBezTo>
                <a:cubicBezTo>
                  <a:pt x="2382558" y="705891"/>
                  <a:pt x="6500805" y="3114064"/>
                  <a:pt x="5433470" y="0"/>
                </a:cubicBezTo>
                <a:close/>
              </a:path>
            </a:pathLst>
          </a:custGeom>
          <a:solidFill>
            <a:schemeClr val="bg1">
              <a:lumMod val="95000"/>
              <a:alpha val="15000"/>
            </a:schemeClr>
          </a:solidFill>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endParaRPr lang="en-GB" dirty="0"/>
          </a:p>
          <a:p>
            <a:endParaRPr lang="en-GB" dirty="0"/>
          </a:p>
        </p:txBody>
      </p:sp>
    </p:spTree>
    <p:extLst>
      <p:ext uri="{BB962C8B-B14F-4D97-AF65-F5344CB8AC3E}">
        <p14:creationId xmlns:p14="http://schemas.microsoft.com/office/powerpoint/2010/main" val="226440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ts slide layout">
    <p:bg>
      <p:bgRef idx="1001">
        <a:schemeClr val="bg1"/>
      </p:bgRef>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287463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95D6E74-90BB-4FD4-AFE5-406E1EB997E7}" type="datetimeFigureOut">
              <a:rPr lang="tr-TR" smtClean="0"/>
              <a:t>28.11.2024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879D95F-296E-4210-9E4C-F7A6126D14A0}" type="slidenum">
              <a:rPr lang="tr-TR" smtClean="0"/>
              <a:t>‹#›</a:t>
            </a:fld>
            <a:endParaRPr lang="tr-TR"/>
          </a:p>
        </p:txBody>
      </p:sp>
    </p:spTree>
    <p:extLst>
      <p:ext uri="{BB962C8B-B14F-4D97-AF65-F5344CB8AC3E}">
        <p14:creationId xmlns:p14="http://schemas.microsoft.com/office/powerpoint/2010/main" val="3324386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95D6E74-90BB-4FD4-AFE5-406E1EB997E7}" type="datetimeFigureOut">
              <a:rPr lang="tr-TR" smtClean="0"/>
              <a:t>28.11.2024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879D95F-296E-4210-9E4C-F7A6126D14A0}" type="slidenum">
              <a:rPr lang="tr-TR" smtClean="0"/>
              <a:t>‹#›</a:t>
            </a:fld>
            <a:endParaRPr lang="tr-TR"/>
          </a:p>
        </p:txBody>
      </p:sp>
    </p:spTree>
    <p:extLst>
      <p:ext uri="{BB962C8B-B14F-4D97-AF65-F5344CB8AC3E}">
        <p14:creationId xmlns:p14="http://schemas.microsoft.com/office/powerpoint/2010/main" val="498848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95D6E74-90BB-4FD4-AFE5-406E1EB997E7}" type="datetimeFigureOut">
              <a:rPr lang="tr-TR" smtClean="0"/>
              <a:t>28.11.2024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879D95F-296E-4210-9E4C-F7A6126D14A0}" type="slidenum">
              <a:rPr lang="tr-TR" smtClean="0"/>
              <a:t>‹#›</a:t>
            </a:fld>
            <a:endParaRPr lang="tr-TR"/>
          </a:p>
        </p:txBody>
      </p:sp>
    </p:spTree>
    <p:extLst>
      <p:ext uri="{BB962C8B-B14F-4D97-AF65-F5344CB8AC3E}">
        <p14:creationId xmlns:p14="http://schemas.microsoft.com/office/powerpoint/2010/main" val="2457104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95D6E74-90BB-4FD4-AFE5-406E1EB997E7}" type="datetimeFigureOut">
              <a:rPr lang="tr-TR" smtClean="0"/>
              <a:t>28.11.2024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879D95F-296E-4210-9E4C-F7A6126D14A0}" type="slidenum">
              <a:rPr lang="tr-TR" smtClean="0"/>
              <a:t>‹#›</a:t>
            </a:fld>
            <a:endParaRPr lang="tr-TR"/>
          </a:p>
        </p:txBody>
      </p:sp>
    </p:spTree>
    <p:extLst>
      <p:ext uri="{BB962C8B-B14F-4D97-AF65-F5344CB8AC3E}">
        <p14:creationId xmlns:p14="http://schemas.microsoft.com/office/powerpoint/2010/main" val="3496440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95D6E74-90BB-4FD4-AFE5-406E1EB997E7}" type="datetimeFigureOut">
              <a:rPr lang="tr-TR" smtClean="0"/>
              <a:t>28.11.2024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879D95F-296E-4210-9E4C-F7A6126D14A0}" type="slidenum">
              <a:rPr lang="tr-TR" smtClean="0"/>
              <a:t>‹#›</a:t>
            </a:fld>
            <a:endParaRPr lang="tr-TR"/>
          </a:p>
        </p:txBody>
      </p:sp>
    </p:spTree>
    <p:extLst>
      <p:ext uri="{BB962C8B-B14F-4D97-AF65-F5344CB8AC3E}">
        <p14:creationId xmlns:p14="http://schemas.microsoft.com/office/powerpoint/2010/main" val="67780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95D6E74-90BB-4FD4-AFE5-406E1EB997E7}" type="datetimeFigureOut">
              <a:rPr lang="tr-TR" smtClean="0"/>
              <a:t>28.11.2024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879D95F-296E-4210-9E4C-F7A6126D14A0}" type="slidenum">
              <a:rPr lang="tr-TR" smtClean="0"/>
              <a:t>‹#›</a:t>
            </a:fld>
            <a:endParaRPr lang="tr-TR"/>
          </a:p>
        </p:txBody>
      </p:sp>
    </p:spTree>
    <p:extLst>
      <p:ext uri="{BB962C8B-B14F-4D97-AF65-F5344CB8AC3E}">
        <p14:creationId xmlns:p14="http://schemas.microsoft.com/office/powerpoint/2010/main" val="369629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D6E74-90BB-4FD4-AFE5-406E1EB997E7}" type="datetimeFigureOut">
              <a:rPr lang="tr-TR" smtClean="0"/>
              <a:t>28.11.2024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9D95F-296E-4210-9E4C-F7A6126D14A0}" type="slidenum">
              <a:rPr lang="tr-TR" smtClean="0"/>
              <a:t>‹#›</a:t>
            </a:fld>
            <a:endParaRPr lang="tr-TR"/>
          </a:p>
        </p:txBody>
      </p:sp>
    </p:spTree>
    <p:extLst>
      <p:ext uri="{BB962C8B-B14F-4D97-AF65-F5344CB8AC3E}">
        <p14:creationId xmlns:p14="http://schemas.microsoft.com/office/powerpoint/2010/main" val="4108153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679B86A2-0291-4BE6-ACD1-D2C76F913455}" type="datetimeFigureOut">
              <a:rPr lang="tr-TR" smtClean="0">
                <a:solidFill>
                  <a:srgbClr val="000000">
                    <a:lumMod val="50000"/>
                    <a:lumOff val="50000"/>
                  </a:srgbClr>
                </a:solidFill>
              </a:rPr>
              <a:pPr/>
              <a:t>28.11.2024</a:t>
            </a:fld>
            <a:endParaRPr lang="tr-TR">
              <a:solidFill>
                <a:srgbClr val="000000">
                  <a:lumMod val="50000"/>
                  <a:lumOff val="50000"/>
                </a:srgbClr>
              </a:solidFill>
            </a:endParaRP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tr-TR">
              <a:solidFill>
                <a:srgbClr val="000000">
                  <a:lumMod val="50000"/>
                  <a:lumOff val="50000"/>
                </a:srgbClr>
              </a:solidFill>
            </a:endParaRP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BEDF720E-6B3C-4EF3-B816-0D0DDC14EDC1}" type="slidenum">
              <a:rPr lang="tr-TR" smtClean="0">
                <a:solidFill>
                  <a:srgbClr val="40BAD2"/>
                </a:solidFill>
              </a:rPr>
              <a:pPr/>
              <a:t>‹#›</a:t>
            </a:fld>
            <a:endParaRPr lang="tr-TR">
              <a:solidFill>
                <a:srgbClr val="40BAD2"/>
              </a:solidFill>
            </a:endParaRPr>
          </a:p>
        </p:txBody>
      </p:sp>
    </p:spTree>
    <p:extLst>
      <p:ext uri="{BB962C8B-B14F-4D97-AF65-F5344CB8AC3E}">
        <p14:creationId xmlns:p14="http://schemas.microsoft.com/office/powerpoint/2010/main" val="3742632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0F0FA"/>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3B47F3-D0C9-442F-83A8-55A0A7C62E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3C8131AF-41F3-4864-A678-3ED6A4ED9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208D27B-3A5E-4849-AF42-92B6A22D0E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BAD3C7-035F-4C81-8E09-896430C34539}" type="datetimeFigureOut">
              <a:rPr lang="ru-RU" smtClean="0">
                <a:solidFill>
                  <a:prstClr val="black">
                    <a:tint val="75000"/>
                  </a:prstClr>
                </a:solidFill>
              </a:rPr>
              <a:pPr/>
              <a:t>28.11.2024</a:t>
            </a:fld>
            <a:endParaRPr lang="ru-RU" dirty="0">
              <a:solidFill>
                <a:prstClr val="black">
                  <a:tint val="75000"/>
                </a:prstClr>
              </a:solidFill>
            </a:endParaRPr>
          </a:p>
        </p:txBody>
      </p:sp>
      <p:sp>
        <p:nvSpPr>
          <p:cNvPr id="5" name="Нижний колонтитул 4">
            <a:extLst>
              <a:ext uri="{FF2B5EF4-FFF2-40B4-BE49-F238E27FC236}">
                <a16:creationId xmlns:a16="http://schemas.microsoft.com/office/drawing/2014/main" id="{EB549C77-01A4-4509-A676-8C97C534BD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a:extLst>
              <a:ext uri="{FF2B5EF4-FFF2-40B4-BE49-F238E27FC236}">
                <a16:creationId xmlns:a16="http://schemas.microsoft.com/office/drawing/2014/main" id="{C0E883A2-136E-4E39-8A42-0C0754CBCD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7ABDC-4D5A-4AD7-A186-41F9FF0673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9242129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png"/><Relationship Id="rId9" Type="http://schemas.microsoft.com/office/2007/relationships/diagramDrawing" Target="../diagrams/drawing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hyperlink" Target="https://uludag.edu.tr/ickontro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mailto:ickontrol@uludag.edu.t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941059" y="2163649"/>
            <a:ext cx="7315200" cy="1230963"/>
          </a:xfrm>
        </p:spPr>
        <p:txBody>
          <a:bodyPr/>
          <a:lstStyle/>
          <a:p>
            <a:pPr algn="ctr"/>
            <a:r>
              <a:rPr lang="tr-TR" b="1" dirty="0" smtClean="0">
                <a:latin typeface="Calibri" panose="020F0502020204030204" pitchFamily="34" charset="0"/>
                <a:cs typeface="Calibri" panose="020F0502020204030204" pitchFamily="34" charset="0"/>
              </a:rPr>
              <a:t>İÇ KONTROL SİSTEMİ</a:t>
            </a:r>
            <a:endParaRPr lang="tr-TR" b="1" dirty="0">
              <a:latin typeface="Calibri" panose="020F0502020204030204" pitchFamily="34" charset="0"/>
              <a:cs typeface="Calibri" panose="020F0502020204030204" pitchFamily="34" charset="0"/>
            </a:endParaRPr>
          </a:p>
        </p:txBody>
      </p:sp>
      <p:sp>
        <p:nvSpPr>
          <p:cNvPr id="3" name="Alt Başlık 2"/>
          <p:cNvSpPr>
            <a:spLocks noGrp="1"/>
          </p:cNvSpPr>
          <p:nvPr>
            <p:ph type="subTitle" idx="1"/>
          </p:nvPr>
        </p:nvSpPr>
        <p:spPr>
          <a:xfrm>
            <a:off x="1404698" y="3492655"/>
            <a:ext cx="7315200" cy="1402144"/>
          </a:xfrm>
        </p:spPr>
        <p:txBody>
          <a:bodyPr>
            <a:normAutofit/>
          </a:bodyPr>
          <a:lstStyle/>
          <a:p>
            <a:r>
              <a:rPr lang="tr-TR" sz="2400" b="1" dirty="0" smtClean="0">
                <a:solidFill>
                  <a:srgbClr val="002060"/>
                </a:solidFill>
                <a:latin typeface="Calibri" panose="020F0502020204030204" pitchFamily="34" charset="0"/>
                <a:cs typeface="Calibri" panose="020F0502020204030204" pitchFamily="34" charset="0"/>
              </a:rPr>
              <a:t>İÇ KONTROL KOORDİNATÖRLÜĞÜ</a:t>
            </a:r>
          </a:p>
          <a:p>
            <a:pPr algn="r"/>
            <a:endParaRPr lang="tr-TR" sz="1600" b="1" i="1" dirty="0" smtClean="0">
              <a:solidFill>
                <a:srgbClr val="002060"/>
              </a:solidFill>
              <a:latin typeface="Calibri" panose="020F0502020204030204" pitchFamily="34" charset="0"/>
              <a:cs typeface="Calibri" panose="020F0502020204030204" pitchFamily="34" charset="0"/>
            </a:endParaRPr>
          </a:p>
          <a:p>
            <a:pPr algn="r"/>
            <a:r>
              <a:rPr lang="tr-TR" sz="1800" b="1" i="1" dirty="0" smtClean="0">
                <a:solidFill>
                  <a:srgbClr val="002060"/>
                </a:solidFill>
                <a:latin typeface="Calibri" panose="020F0502020204030204" pitchFamily="34" charset="0"/>
                <a:cs typeface="Calibri" panose="020F0502020204030204" pitchFamily="34" charset="0"/>
              </a:rPr>
              <a:t>28-29 KASIM 2024</a:t>
            </a:r>
            <a:endParaRPr lang="tr-TR" sz="1800" b="1" i="1" dirty="0">
              <a:solidFill>
                <a:srgbClr val="002060"/>
              </a:solidFill>
              <a:latin typeface="Calibri" panose="020F0502020204030204" pitchFamily="34" charset="0"/>
              <a:cs typeface="Calibri" panose="020F0502020204030204" pitchFamily="34" charset="0"/>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6636" y="893802"/>
            <a:ext cx="2274455" cy="2274455"/>
          </a:xfrm>
          <a:prstGeom prst="rect">
            <a:avLst/>
          </a:prstGeom>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6636" y="3654975"/>
            <a:ext cx="2285082" cy="2030541"/>
          </a:xfrm>
          <a:prstGeom prst="rect">
            <a:avLst/>
          </a:prstGeom>
        </p:spPr>
      </p:pic>
    </p:spTree>
    <p:extLst>
      <p:ext uri="{BB962C8B-B14F-4D97-AF65-F5344CB8AC3E}">
        <p14:creationId xmlns:p14="http://schemas.microsoft.com/office/powerpoint/2010/main" val="4033278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800" b="1" dirty="0">
                <a:solidFill>
                  <a:srgbClr val="44BCCB"/>
                </a:solidFill>
                <a:latin typeface="Calibri" panose="020F0502020204030204"/>
              </a:rPr>
              <a:t>İç Kontrol Sistemi İzleme ve Değerlendirme Rehberi</a:t>
            </a:r>
            <a:endParaRPr lang="tr-TR" sz="3600" b="1" dirty="0">
              <a:solidFill>
                <a:srgbClr val="44BCCB"/>
              </a:solidFill>
              <a:latin typeface="+mn-lt"/>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sp>
        <p:nvSpPr>
          <p:cNvPr id="7" name="Dikdörtgen 6"/>
          <p:cNvSpPr/>
          <p:nvPr/>
        </p:nvSpPr>
        <p:spPr>
          <a:xfrm>
            <a:off x="1143000" y="2330439"/>
            <a:ext cx="9905999" cy="2934137"/>
          </a:xfrm>
          <a:prstGeom prst="rect">
            <a:avLst/>
          </a:prstGeom>
        </p:spPr>
        <p:txBody>
          <a:bodyPr wrap="square">
            <a:spAutoFit/>
          </a:bodyPr>
          <a:lstStyle/>
          <a:p>
            <a:pPr marL="285750" lvl="0" indent="-285750" algn="just">
              <a:spcAft>
                <a:spcPts val="0"/>
              </a:spcAft>
              <a:buFont typeface="Wingdings" panose="05000000000000000000" pitchFamily="2" charset="2"/>
              <a:buChar char="Ø"/>
            </a:pPr>
            <a:endParaRPr lang="en-US" dirty="0" smtClean="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800"/>
              </a:spcAft>
              <a:buFont typeface="Wingdings" panose="05000000000000000000" pitchFamily="2" charset="2"/>
              <a:buChar char="Ø"/>
            </a:pPr>
            <a:r>
              <a:rPr lang="tr-TR" sz="2000" dirty="0" smtClean="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Harcama yetkilileri, birimlerinde iç kontrol sisteminin oluşturulması ve etkinliğinin sağlanması sorumluluklarını sürekli izleme kapsamında yerine getirir. </a:t>
            </a:r>
          </a:p>
          <a:p>
            <a:pPr marL="342900" lvl="0" indent="-342900" algn="just">
              <a:spcAft>
                <a:spcPts val="800"/>
              </a:spcAft>
              <a:buFont typeface="Wingdings" panose="05000000000000000000" pitchFamily="2" charset="2"/>
              <a:buChar char="Ø"/>
            </a:pPr>
            <a:endParaRPr lang="tr-TR" sz="20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800"/>
              </a:spcAft>
              <a:buFont typeface="Wingdings" panose="05000000000000000000" pitchFamily="2" charset="2"/>
              <a:buChar char="Ø"/>
            </a:pPr>
            <a:r>
              <a:rPr lang="tr-TR" sz="2000" dirty="0" smtClean="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İç kontrolün işleyişini sürekli takip eder, iç kontrolün değerlendirilmesi konusunda gerekli belgeleri sunar ve değerlendirme yöntemlerinin uygulanmasını sağlar. </a:t>
            </a:r>
          </a:p>
          <a:p>
            <a:pPr marL="342900" lvl="0" indent="-342900" algn="just">
              <a:spcAft>
                <a:spcPts val="800"/>
              </a:spcAft>
              <a:buFont typeface="Wingdings" panose="05000000000000000000" pitchFamily="2" charset="2"/>
              <a:buChar char="Ø"/>
            </a:pPr>
            <a:endParaRPr lang="tr-TR" sz="20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800"/>
              </a:spcAft>
              <a:buFont typeface="Wingdings" panose="05000000000000000000" pitchFamily="2" charset="2"/>
              <a:buChar char="Ø"/>
            </a:pPr>
            <a:r>
              <a:rPr lang="tr-TR" sz="2000" dirty="0" smtClean="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Her yıl İç Kontrol Güvence beyanını imzalar ve üst yöneticiye sunar.</a:t>
            </a:r>
            <a:endParaRPr lang="en-US" dirty="0" smtClean="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80558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800" b="1" dirty="0">
                <a:solidFill>
                  <a:srgbClr val="44BCCB"/>
                </a:solidFill>
                <a:latin typeface="Calibri" panose="020F0502020204030204"/>
              </a:rPr>
              <a:t>İç Kontrol Sistemi İzleme ve Değerlendirme Rehberi</a:t>
            </a:r>
            <a:endParaRPr lang="tr-TR" sz="3600" b="1" dirty="0">
              <a:solidFill>
                <a:srgbClr val="44BCCB"/>
              </a:solidFill>
              <a:latin typeface="Calibri" panose="020F0502020204030204"/>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pic>
        <p:nvPicPr>
          <p:cNvPr id="3" name="Resim 2"/>
          <p:cNvPicPr>
            <a:picLocks noChangeAspect="1"/>
          </p:cNvPicPr>
          <p:nvPr/>
        </p:nvPicPr>
        <p:blipFill>
          <a:blip r:embed="rId5"/>
          <a:stretch>
            <a:fillRect/>
          </a:stretch>
        </p:blipFill>
        <p:spPr>
          <a:xfrm>
            <a:off x="4009736" y="2501142"/>
            <a:ext cx="8251694" cy="3723951"/>
          </a:xfrm>
          <a:prstGeom prst="rect">
            <a:avLst/>
          </a:prstGeom>
        </p:spPr>
      </p:pic>
      <p:sp>
        <p:nvSpPr>
          <p:cNvPr id="6" name="Dikdörtgen 5"/>
          <p:cNvSpPr/>
          <p:nvPr/>
        </p:nvSpPr>
        <p:spPr>
          <a:xfrm>
            <a:off x="4689671" y="4676752"/>
            <a:ext cx="1528239" cy="400110"/>
          </a:xfrm>
          <a:prstGeom prst="rect">
            <a:avLst/>
          </a:prstGeom>
        </p:spPr>
        <p:txBody>
          <a:bodyPr wrap="none">
            <a:spAutoFit/>
          </a:bodyPr>
          <a:lstStyle/>
          <a:p>
            <a:pPr algn="ctr"/>
            <a:r>
              <a:rPr lang="tr-TR" sz="2000" b="1" dirty="0" smtClean="0">
                <a:solidFill>
                  <a:srgbClr val="002060"/>
                </a:solidFill>
              </a:rPr>
              <a:t>Kapsam  Dışı</a:t>
            </a:r>
            <a:endParaRPr lang="tr-TR" sz="2000" b="1" dirty="0">
              <a:solidFill>
                <a:srgbClr val="002060"/>
              </a:solidFill>
            </a:endParaRPr>
          </a:p>
        </p:txBody>
      </p:sp>
      <p:sp>
        <p:nvSpPr>
          <p:cNvPr id="7" name="Dikdörtgen 6"/>
          <p:cNvSpPr/>
          <p:nvPr/>
        </p:nvSpPr>
        <p:spPr>
          <a:xfrm>
            <a:off x="7031077" y="4076689"/>
            <a:ext cx="1234632" cy="707886"/>
          </a:xfrm>
          <a:prstGeom prst="rect">
            <a:avLst/>
          </a:prstGeom>
        </p:spPr>
        <p:txBody>
          <a:bodyPr wrap="none">
            <a:spAutoFit/>
          </a:bodyPr>
          <a:lstStyle/>
          <a:p>
            <a:pPr lvl="0" algn="ctr"/>
            <a:r>
              <a:rPr lang="tr-TR" sz="2000" b="1" dirty="0">
                <a:solidFill>
                  <a:srgbClr val="002060"/>
                </a:solidFill>
              </a:rPr>
              <a:t>Başlangıç </a:t>
            </a:r>
            <a:r>
              <a:rPr lang="tr-TR" sz="2000" b="1" dirty="0" smtClean="0">
                <a:solidFill>
                  <a:srgbClr val="002060"/>
                </a:solidFill>
              </a:rPr>
              <a:t/>
            </a:r>
            <a:br>
              <a:rPr lang="tr-TR" sz="2000" b="1" dirty="0" smtClean="0">
                <a:solidFill>
                  <a:srgbClr val="002060"/>
                </a:solidFill>
              </a:rPr>
            </a:br>
            <a:r>
              <a:rPr lang="tr-TR" sz="2000" b="1" dirty="0" smtClean="0">
                <a:solidFill>
                  <a:srgbClr val="002060"/>
                </a:solidFill>
              </a:rPr>
              <a:t>Düzeyi</a:t>
            </a:r>
            <a:endParaRPr lang="tr-TR" sz="2000" b="1" dirty="0">
              <a:solidFill>
                <a:srgbClr val="002060"/>
              </a:solidFill>
            </a:endParaRPr>
          </a:p>
        </p:txBody>
      </p:sp>
      <p:sp>
        <p:nvSpPr>
          <p:cNvPr id="19" name="Dikdörtgen 18"/>
          <p:cNvSpPr/>
          <p:nvPr/>
        </p:nvSpPr>
        <p:spPr>
          <a:xfrm>
            <a:off x="8254856" y="3521140"/>
            <a:ext cx="1670649" cy="707886"/>
          </a:xfrm>
          <a:prstGeom prst="rect">
            <a:avLst/>
          </a:prstGeom>
        </p:spPr>
        <p:txBody>
          <a:bodyPr wrap="none">
            <a:spAutoFit/>
          </a:bodyPr>
          <a:lstStyle/>
          <a:p>
            <a:pPr algn="ctr"/>
            <a:r>
              <a:rPr lang="tr-TR" sz="2000" b="1" dirty="0" smtClean="0">
                <a:solidFill>
                  <a:srgbClr val="002060"/>
                </a:solidFill>
              </a:rPr>
              <a:t>Gelişime Açık </a:t>
            </a:r>
            <a:br>
              <a:rPr lang="tr-TR" sz="2000" b="1" dirty="0" smtClean="0">
                <a:solidFill>
                  <a:srgbClr val="002060"/>
                </a:solidFill>
              </a:rPr>
            </a:br>
            <a:r>
              <a:rPr lang="tr-TR" sz="2000" b="1" dirty="0" smtClean="0">
                <a:solidFill>
                  <a:srgbClr val="002060"/>
                </a:solidFill>
              </a:rPr>
              <a:t>Düzey</a:t>
            </a:r>
            <a:endParaRPr lang="tr-TR" sz="2000" b="1" dirty="0">
              <a:solidFill>
                <a:srgbClr val="002060"/>
              </a:solidFill>
            </a:endParaRPr>
          </a:p>
        </p:txBody>
      </p:sp>
      <p:sp>
        <p:nvSpPr>
          <p:cNvPr id="20" name="Dikdörtgen 19"/>
          <p:cNvSpPr/>
          <p:nvPr/>
        </p:nvSpPr>
        <p:spPr>
          <a:xfrm>
            <a:off x="10323230" y="2972783"/>
            <a:ext cx="1136850" cy="707886"/>
          </a:xfrm>
          <a:prstGeom prst="rect">
            <a:avLst/>
          </a:prstGeom>
        </p:spPr>
        <p:txBody>
          <a:bodyPr wrap="none">
            <a:spAutoFit/>
          </a:bodyPr>
          <a:lstStyle/>
          <a:p>
            <a:pPr algn="ctr"/>
            <a:r>
              <a:rPr lang="tr-TR" sz="2000" b="1" dirty="0" smtClean="0">
                <a:solidFill>
                  <a:srgbClr val="002060"/>
                </a:solidFill>
              </a:rPr>
              <a:t>Gelişmiş </a:t>
            </a:r>
            <a:br>
              <a:rPr lang="tr-TR" sz="2000" b="1" dirty="0" smtClean="0">
                <a:solidFill>
                  <a:srgbClr val="002060"/>
                </a:solidFill>
              </a:rPr>
            </a:br>
            <a:r>
              <a:rPr lang="tr-TR" sz="2000" b="1" dirty="0" smtClean="0">
                <a:solidFill>
                  <a:srgbClr val="002060"/>
                </a:solidFill>
              </a:rPr>
              <a:t>Düzey</a:t>
            </a:r>
            <a:endParaRPr lang="tr-TR" sz="2000" b="1" dirty="0">
              <a:solidFill>
                <a:srgbClr val="002060"/>
              </a:solidFill>
            </a:endParaRPr>
          </a:p>
        </p:txBody>
      </p:sp>
      <p:sp>
        <p:nvSpPr>
          <p:cNvPr id="21" name="Dikdörtgen 20"/>
          <p:cNvSpPr/>
          <p:nvPr/>
        </p:nvSpPr>
        <p:spPr>
          <a:xfrm>
            <a:off x="545852" y="2370187"/>
            <a:ext cx="4732001" cy="461665"/>
          </a:xfrm>
          <a:prstGeom prst="rect">
            <a:avLst/>
          </a:prstGeom>
        </p:spPr>
        <p:txBody>
          <a:bodyPr wrap="none">
            <a:spAutoFit/>
          </a:bodyPr>
          <a:lstStyle/>
          <a:p>
            <a:pPr algn="ctr"/>
            <a:r>
              <a:rPr lang="tr-TR" sz="2400" b="1" dirty="0" smtClean="0">
                <a:solidFill>
                  <a:srgbClr val="002060"/>
                </a:solidFill>
              </a:rPr>
              <a:t>Olgunluk Seviyesi Derecelendirmesi</a:t>
            </a:r>
            <a:endParaRPr lang="tr-TR" sz="2400" b="1" dirty="0">
              <a:solidFill>
                <a:srgbClr val="002060"/>
              </a:solidFill>
            </a:endParaRPr>
          </a:p>
        </p:txBody>
      </p:sp>
      <p:sp>
        <p:nvSpPr>
          <p:cNvPr id="22" name="Dikdörtgen 21"/>
          <p:cNvSpPr/>
          <p:nvPr/>
        </p:nvSpPr>
        <p:spPr>
          <a:xfrm>
            <a:off x="5366919" y="5161090"/>
            <a:ext cx="309328" cy="646331"/>
          </a:xfrm>
          <a:prstGeom prst="rect">
            <a:avLst/>
          </a:prstGeom>
        </p:spPr>
        <p:txBody>
          <a:bodyPr wrap="square">
            <a:spAutoFit/>
          </a:bodyPr>
          <a:lstStyle/>
          <a:p>
            <a:pPr algn="ctr"/>
            <a:r>
              <a:rPr lang="tr-TR" sz="3600" b="1" dirty="0" smtClean="0">
                <a:solidFill>
                  <a:srgbClr val="002060"/>
                </a:solidFill>
              </a:rPr>
              <a:t>0</a:t>
            </a:r>
            <a:endParaRPr lang="tr-TR" sz="3600" b="1" dirty="0">
              <a:solidFill>
                <a:srgbClr val="002060"/>
              </a:solidFill>
            </a:endParaRPr>
          </a:p>
        </p:txBody>
      </p:sp>
      <p:sp>
        <p:nvSpPr>
          <p:cNvPr id="23" name="Dikdörtgen 22"/>
          <p:cNvSpPr/>
          <p:nvPr/>
        </p:nvSpPr>
        <p:spPr>
          <a:xfrm>
            <a:off x="7547650" y="4592364"/>
            <a:ext cx="381858" cy="646331"/>
          </a:xfrm>
          <a:prstGeom prst="rect">
            <a:avLst/>
          </a:prstGeom>
        </p:spPr>
        <p:txBody>
          <a:bodyPr wrap="square">
            <a:spAutoFit/>
          </a:bodyPr>
          <a:lstStyle/>
          <a:p>
            <a:pPr lvl="0" algn="ctr"/>
            <a:r>
              <a:rPr lang="tr-TR" sz="3600" b="1" dirty="0" smtClean="0">
                <a:solidFill>
                  <a:srgbClr val="002060"/>
                </a:solidFill>
              </a:rPr>
              <a:t>1</a:t>
            </a:r>
            <a:endParaRPr lang="tr-TR" sz="3600" b="1" dirty="0">
              <a:solidFill>
                <a:srgbClr val="002060"/>
              </a:solidFill>
            </a:endParaRPr>
          </a:p>
        </p:txBody>
      </p:sp>
      <p:sp>
        <p:nvSpPr>
          <p:cNvPr id="24" name="Dikdörtgen 23"/>
          <p:cNvSpPr/>
          <p:nvPr/>
        </p:nvSpPr>
        <p:spPr>
          <a:xfrm>
            <a:off x="9007340" y="4091044"/>
            <a:ext cx="381858" cy="646331"/>
          </a:xfrm>
          <a:prstGeom prst="rect">
            <a:avLst/>
          </a:prstGeom>
        </p:spPr>
        <p:txBody>
          <a:bodyPr wrap="square">
            <a:spAutoFit/>
          </a:bodyPr>
          <a:lstStyle/>
          <a:p>
            <a:pPr algn="ctr"/>
            <a:r>
              <a:rPr lang="tr-TR" sz="3600" b="1" dirty="0" smtClean="0">
                <a:solidFill>
                  <a:srgbClr val="002060"/>
                </a:solidFill>
              </a:rPr>
              <a:t>2</a:t>
            </a:r>
            <a:endParaRPr lang="tr-TR" sz="3600" b="1" dirty="0">
              <a:solidFill>
                <a:srgbClr val="002060"/>
              </a:solidFill>
            </a:endParaRPr>
          </a:p>
        </p:txBody>
      </p:sp>
      <p:sp>
        <p:nvSpPr>
          <p:cNvPr id="25" name="Dikdörtgen 24"/>
          <p:cNvSpPr/>
          <p:nvPr/>
        </p:nvSpPr>
        <p:spPr>
          <a:xfrm>
            <a:off x="10892280" y="3521141"/>
            <a:ext cx="257004" cy="646331"/>
          </a:xfrm>
          <a:prstGeom prst="rect">
            <a:avLst/>
          </a:prstGeom>
        </p:spPr>
        <p:txBody>
          <a:bodyPr wrap="square">
            <a:spAutoFit/>
          </a:bodyPr>
          <a:lstStyle/>
          <a:p>
            <a:pPr algn="ctr"/>
            <a:r>
              <a:rPr lang="tr-TR" sz="3600" b="1" dirty="0" smtClean="0">
                <a:solidFill>
                  <a:srgbClr val="002060"/>
                </a:solidFill>
              </a:rPr>
              <a:t>3</a:t>
            </a:r>
            <a:endParaRPr lang="tr-TR" sz="3600" b="1" dirty="0">
              <a:solidFill>
                <a:srgbClr val="002060"/>
              </a:solidFill>
            </a:endParaRPr>
          </a:p>
        </p:txBody>
      </p:sp>
      <p:sp>
        <p:nvSpPr>
          <p:cNvPr id="26" name="Dikdörtgen 25"/>
          <p:cNvSpPr/>
          <p:nvPr/>
        </p:nvSpPr>
        <p:spPr>
          <a:xfrm>
            <a:off x="622989" y="2926316"/>
            <a:ext cx="6096000" cy="1785104"/>
          </a:xfrm>
          <a:prstGeom prst="rect">
            <a:avLst/>
          </a:prstGeom>
        </p:spPr>
        <p:txBody>
          <a:bodyPr>
            <a:spAutoFit/>
          </a:bodyPr>
          <a:lstStyle/>
          <a:p>
            <a:r>
              <a:rPr lang="tr-TR" sz="2200" dirty="0" smtClean="0">
                <a:solidFill>
                  <a:srgbClr val="002060"/>
                </a:solidFill>
              </a:rPr>
              <a:t>Olgunluk Modeli, idarelerin mevcut iç kontrol uygulamalarının başlangıç, orta ve ileri seviyeden oluşan üç kategorideki yerini tespit etmeye yönelik olarak tasarlanmıştır.</a:t>
            </a:r>
          </a:p>
          <a:p>
            <a:endParaRPr lang="tr-TR" sz="2200" dirty="0">
              <a:solidFill>
                <a:srgbClr val="002060"/>
              </a:solidFill>
            </a:endParaRPr>
          </a:p>
        </p:txBody>
      </p:sp>
      <p:sp>
        <p:nvSpPr>
          <p:cNvPr id="29" name="Dikdörtgen 28"/>
          <p:cNvSpPr/>
          <p:nvPr/>
        </p:nvSpPr>
        <p:spPr>
          <a:xfrm>
            <a:off x="7571695" y="5824176"/>
            <a:ext cx="1074333" cy="369332"/>
          </a:xfrm>
          <a:prstGeom prst="rect">
            <a:avLst/>
          </a:prstGeom>
        </p:spPr>
        <p:txBody>
          <a:bodyPr wrap="none">
            <a:spAutoFit/>
          </a:bodyPr>
          <a:lstStyle/>
          <a:p>
            <a:r>
              <a:rPr lang="tr-TR" b="1" dirty="0" smtClean="0">
                <a:solidFill>
                  <a:srgbClr val="002060"/>
                </a:solidFill>
              </a:rPr>
              <a:t>Başlangıç</a:t>
            </a:r>
            <a:endParaRPr lang="tr-TR" b="1" dirty="0"/>
          </a:p>
        </p:txBody>
      </p:sp>
      <p:sp>
        <p:nvSpPr>
          <p:cNvPr id="30" name="Dikdörtgen 29"/>
          <p:cNvSpPr/>
          <p:nvPr/>
        </p:nvSpPr>
        <p:spPr>
          <a:xfrm>
            <a:off x="9270218" y="5278954"/>
            <a:ext cx="613630" cy="369332"/>
          </a:xfrm>
          <a:prstGeom prst="rect">
            <a:avLst/>
          </a:prstGeom>
        </p:spPr>
        <p:txBody>
          <a:bodyPr wrap="none">
            <a:spAutoFit/>
          </a:bodyPr>
          <a:lstStyle/>
          <a:p>
            <a:r>
              <a:rPr lang="tr-TR" b="1" dirty="0" smtClean="0">
                <a:solidFill>
                  <a:srgbClr val="002060"/>
                </a:solidFill>
              </a:rPr>
              <a:t>Orta</a:t>
            </a:r>
            <a:endParaRPr lang="tr-TR" b="1" dirty="0"/>
          </a:p>
        </p:txBody>
      </p:sp>
      <p:sp>
        <p:nvSpPr>
          <p:cNvPr id="31" name="Dikdörtgen 30"/>
          <p:cNvSpPr/>
          <p:nvPr/>
        </p:nvSpPr>
        <p:spPr>
          <a:xfrm>
            <a:off x="10873199" y="4748327"/>
            <a:ext cx="607859" cy="369332"/>
          </a:xfrm>
          <a:prstGeom prst="rect">
            <a:avLst/>
          </a:prstGeom>
        </p:spPr>
        <p:txBody>
          <a:bodyPr wrap="none">
            <a:spAutoFit/>
          </a:bodyPr>
          <a:lstStyle/>
          <a:p>
            <a:r>
              <a:rPr lang="tr-TR" b="1" dirty="0" smtClean="0">
                <a:solidFill>
                  <a:srgbClr val="002060"/>
                </a:solidFill>
              </a:rPr>
              <a:t>İleri </a:t>
            </a:r>
            <a:endParaRPr lang="tr-TR" b="1" dirty="0"/>
          </a:p>
        </p:txBody>
      </p:sp>
    </p:spTree>
    <p:extLst>
      <p:ext uri="{BB962C8B-B14F-4D97-AF65-F5344CB8AC3E}">
        <p14:creationId xmlns:p14="http://schemas.microsoft.com/office/powerpoint/2010/main" val="245345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down)">
                                      <p:cBhvr>
                                        <p:cTn id="18" dur="500"/>
                                        <p:tgtEl>
                                          <p:spTgt spid="3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9" grpId="0"/>
      <p:bldP spid="20" grpId="0"/>
      <p:bldP spid="22" grpId="0"/>
      <p:bldP spid="23" grpId="0"/>
      <p:bldP spid="24" grpId="0"/>
      <p:bldP spid="25"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800" b="1" dirty="0">
                <a:solidFill>
                  <a:srgbClr val="44BCCB"/>
                </a:solidFill>
                <a:latin typeface="Calibri" panose="020F0502020204030204"/>
              </a:rPr>
              <a:t>İç Kontrol Sistemi İzleme ve Değerlendirme Rehberi</a:t>
            </a:r>
            <a:endParaRPr lang="tr-TR" sz="3600" b="1" dirty="0">
              <a:solidFill>
                <a:srgbClr val="44BCCB"/>
              </a:solidFill>
              <a:latin typeface="+mn-lt"/>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graphicFrame>
        <p:nvGraphicFramePr>
          <p:cNvPr id="6" name="Tablo 5"/>
          <p:cNvGraphicFramePr>
            <a:graphicFrameLocks noGrp="1"/>
          </p:cNvGraphicFramePr>
          <p:nvPr>
            <p:extLst>
              <p:ext uri="{D42A27DB-BD31-4B8C-83A1-F6EECF244321}">
                <p14:modId xmlns:p14="http://schemas.microsoft.com/office/powerpoint/2010/main" val="1831890083"/>
              </p:ext>
            </p:extLst>
          </p:nvPr>
        </p:nvGraphicFramePr>
        <p:xfrm>
          <a:off x="0" y="1608641"/>
          <a:ext cx="6057900" cy="5161604"/>
        </p:xfrm>
        <a:graphic>
          <a:graphicData uri="http://schemas.openxmlformats.org/drawingml/2006/table">
            <a:tbl>
              <a:tblPr firstRow="1" firstCol="1" bandRow="1">
                <a:tableStyleId>{BDBED569-4797-4DF1-A0F4-6AAB3CD982D8}</a:tableStyleId>
              </a:tblPr>
              <a:tblGrid>
                <a:gridCol w="642663">
                  <a:extLst>
                    <a:ext uri="{9D8B030D-6E8A-4147-A177-3AD203B41FA5}">
                      <a16:colId xmlns:a16="http://schemas.microsoft.com/office/drawing/2014/main" val="20000"/>
                    </a:ext>
                  </a:extLst>
                </a:gridCol>
                <a:gridCol w="2769415">
                  <a:extLst>
                    <a:ext uri="{9D8B030D-6E8A-4147-A177-3AD203B41FA5}">
                      <a16:colId xmlns:a16="http://schemas.microsoft.com/office/drawing/2014/main" val="20001"/>
                    </a:ext>
                  </a:extLst>
                </a:gridCol>
                <a:gridCol w="624594">
                  <a:extLst>
                    <a:ext uri="{9D8B030D-6E8A-4147-A177-3AD203B41FA5}">
                      <a16:colId xmlns:a16="http://schemas.microsoft.com/office/drawing/2014/main" val="20002"/>
                    </a:ext>
                  </a:extLst>
                </a:gridCol>
                <a:gridCol w="2021228">
                  <a:extLst>
                    <a:ext uri="{9D8B030D-6E8A-4147-A177-3AD203B41FA5}">
                      <a16:colId xmlns:a16="http://schemas.microsoft.com/office/drawing/2014/main" val="20003"/>
                    </a:ext>
                  </a:extLst>
                </a:gridCol>
              </a:tblGrid>
              <a:tr h="258088">
                <a:tc>
                  <a:txBody>
                    <a:bodyPr/>
                    <a:lstStyle/>
                    <a:p>
                      <a:pPr algn="ctr">
                        <a:lnSpc>
                          <a:spcPct val="105000"/>
                        </a:lnSpc>
                        <a:spcAft>
                          <a:spcPts val="0"/>
                        </a:spcAft>
                      </a:pPr>
                      <a:r>
                        <a:rPr lang="tr-TR" sz="14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426" marR="39426" marT="0" marB="0"/>
                </a:tc>
                <a:tc>
                  <a:txBody>
                    <a:bodyPr/>
                    <a:lstStyle/>
                    <a:p>
                      <a:pPr algn="ctr">
                        <a:lnSpc>
                          <a:spcPct val="105000"/>
                        </a:lnSpc>
                        <a:spcAft>
                          <a:spcPts val="0"/>
                        </a:spcAft>
                      </a:pPr>
                      <a:r>
                        <a:rPr lang="tr-TR" sz="1200" dirty="0">
                          <a:effectLst/>
                        </a:rPr>
                        <a:t>Tanım</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426" marR="39426" marT="0" marB="0"/>
                </a:tc>
                <a:tc>
                  <a:txBody>
                    <a:bodyPr/>
                    <a:lstStyle/>
                    <a:p>
                      <a:pPr algn="just">
                        <a:lnSpc>
                          <a:spcPct val="105000"/>
                        </a:lnSpc>
                        <a:spcAft>
                          <a:spcPts val="0"/>
                        </a:spcAft>
                      </a:pPr>
                      <a:r>
                        <a:rPr lang="tr-TR" sz="900" smtClean="0">
                          <a:effectLst/>
                        </a:rPr>
                        <a:t>Olgunluk Seviyesi</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426" marR="39426" marT="0" marB="0"/>
                </a:tc>
                <a:tc>
                  <a:txBody>
                    <a:bodyPr/>
                    <a:lstStyle/>
                    <a:p>
                      <a:pPr algn="ctr">
                        <a:lnSpc>
                          <a:spcPct val="105000"/>
                        </a:lnSpc>
                        <a:spcAft>
                          <a:spcPts val="0"/>
                        </a:spcAft>
                      </a:pPr>
                      <a:r>
                        <a:rPr lang="tr-TR" sz="1100" dirty="0">
                          <a:effectLst/>
                        </a:rPr>
                        <a:t>Değerlendirme Raporunun Şekli</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426" marR="39426" marT="0" marB="0"/>
                </a:tc>
                <a:extLst>
                  <a:ext uri="{0D108BD9-81ED-4DB2-BD59-A6C34878D82A}">
                    <a16:rowId xmlns:a16="http://schemas.microsoft.com/office/drawing/2014/main" val="10000"/>
                  </a:ext>
                </a:extLst>
              </a:tr>
              <a:tr h="2502805">
                <a:tc>
                  <a:txBody>
                    <a:bodyPr/>
                    <a:lstStyle/>
                    <a:p>
                      <a:pPr algn="just">
                        <a:lnSpc>
                          <a:spcPct val="105000"/>
                        </a:lnSpc>
                        <a:spcAft>
                          <a:spcPts val="0"/>
                        </a:spcAft>
                      </a:pPr>
                      <a:r>
                        <a:rPr lang="tr-TR" sz="1200" dirty="0">
                          <a:effectLst/>
                        </a:rPr>
                        <a:t>Gelişmiş Düzey</a:t>
                      </a:r>
                      <a:endParaRPr lang="en-US" sz="1200" dirty="0">
                        <a:effectLst/>
                        <a:latin typeface="+mn-lt"/>
                        <a:ea typeface="Times New Roman" panose="02020603050405020304" pitchFamily="18" charset="0"/>
                        <a:cs typeface="Times New Roman" panose="02020603050405020304" pitchFamily="18" charset="0"/>
                      </a:endParaRPr>
                    </a:p>
                  </a:txBody>
                  <a:tcPr marL="39426" marR="39426" marT="0" marB="0" anchor="ctr"/>
                </a:tc>
                <a:tc>
                  <a:txBody>
                    <a:bodyPr/>
                    <a:lstStyle/>
                    <a:p>
                      <a:pPr algn="just">
                        <a:lnSpc>
                          <a:spcPct val="105000"/>
                        </a:lnSpc>
                        <a:spcAft>
                          <a:spcPts val="0"/>
                        </a:spcAft>
                      </a:pPr>
                      <a:r>
                        <a:rPr lang="tr-TR" sz="900" dirty="0">
                          <a:effectLst/>
                        </a:rPr>
                        <a:t>İdarenin iç kontrol sistemi amaç ve hedeflere ulaşmak ve riskleri en aza indirmek için yeterli ve mali mevzuata uygun olarak tasarlanmakta, uygulanmakta ve izlenmektedir. Kontroller önemli ölçüde otomatik kontroller vasıtasıyla gerçekleştirilmektedir. Raporlamalar otomatik olarak yönetim bilgi sistemleri vasıtasıyla otomatik olarak üretilebilmektedir. Kamu İç Kontrol Standartlarına büyük ölçüde uyum sağlanmaktadır. İç kontrol sistemi makul güvence sağlamaktadır. İç kontrol sisteminin uygulanmasında gelişmeye açık alanlar mevcut olmakla birlikte bu hususlar iç kontrol sisteminin etkin bir şekilde işleyişini engelleyecek düzeyde değildir. Stratejik amaç ve hedeflere yönelik kurumsal riskler ile faaliyet ve süreçlere yönelik </a:t>
                      </a:r>
                      <a:r>
                        <a:rPr lang="tr-TR" sz="900" dirty="0" err="1">
                          <a:effectLst/>
                        </a:rPr>
                        <a:t>operasyonel</a:t>
                      </a:r>
                      <a:r>
                        <a:rPr lang="tr-TR" sz="900" dirty="0">
                          <a:effectLst/>
                        </a:rPr>
                        <a:t> riskler tespit edilip değerlendirilmekte, risklerin kabul edilebilir seviyelere indirilmesine yönelik kontrol faaliyetleri tanımlanmakta ve uygulama izlenip raporlanmaktadır.</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426" marR="39426" marT="0" marB="0"/>
                </a:tc>
                <a:tc>
                  <a:txBody>
                    <a:bodyPr/>
                    <a:lstStyle/>
                    <a:p>
                      <a:pPr algn="ctr">
                        <a:lnSpc>
                          <a:spcPct val="105000"/>
                        </a:lnSpc>
                        <a:spcAft>
                          <a:spcPts val="0"/>
                        </a:spcAft>
                      </a:pPr>
                      <a:r>
                        <a:rPr lang="tr-TR" sz="2400" dirty="0" smtClean="0">
                          <a:effectLst/>
                        </a:rPr>
                        <a:t>3</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426" marR="39426" marT="0" marB="0" anchor="ctr"/>
                </a:tc>
                <a:tc>
                  <a:txBody>
                    <a:bodyPr/>
                    <a:lstStyle/>
                    <a:p>
                      <a:pPr algn="just">
                        <a:lnSpc>
                          <a:spcPct val="105000"/>
                        </a:lnSpc>
                        <a:spcAft>
                          <a:spcPts val="0"/>
                        </a:spcAft>
                      </a:pPr>
                      <a:r>
                        <a:rPr lang="tr-TR" sz="900" dirty="0">
                          <a:effectLst/>
                        </a:rPr>
                        <a:t>İdarenin mali yönetim ve iç kontrol sistemi makul güvence sağlamaktadır ancak İdare İç Kontrol Sistemi İzleme ve Değerlendirme Raporunda geliştirilebilir alanlara yer verilir. Ayrıca raporda, diğer idarelere örnek teşkil etmesi açısından somut uygulamaları kapsayan iyi uygulama örnekleri yer alır.</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426" marR="39426" marT="0" marB="0"/>
                </a:tc>
                <a:extLst>
                  <a:ext uri="{0D108BD9-81ED-4DB2-BD59-A6C34878D82A}">
                    <a16:rowId xmlns:a16="http://schemas.microsoft.com/office/drawing/2014/main" val="10001"/>
                  </a:ext>
                </a:extLst>
              </a:tr>
              <a:tr h="2370763">
                <a:tc>
                  <a:txBody>
                    <a:bodyPr/>
                    <a:lstStyle/>
                    <a:p>
                      <a:pPr algn="just">
                        <a:lnSpc>
                          <a:spcPct val="105000"/>
                        </a:lnSpc>
                        <a:spcAft>
                          <a:spcPts val="0"/>
                        </a:spcAft>
                      </a:pPr>
                      <a:r>
                        <a:rPr lang="tr-TR" sz="1200" dirty="0">
                          <a:effectLst/>
                        </a:rPr>
                        <a:t>Gelişime Açık Düzey</a:t>
                      </a:r>
                      <a:endParaRPr lang="en-US" sz="1200" dirty="0">
                        <a:effectLst/>
                        <a:latin typeface="+mn-lt"/>
                        <a:ea typeface="Times New Roman" panose="02020603050405020304" pitchFamily="18" charset="0"/>
                        <a:cs typeface="Times New Roman" panose="02020603050405020304" pitchFamily="18" charset="0"/>
                      </a:endParaRPr>
                    </a:p>
                  </a:txBody>
                  <a:tcPr marL="39426" marR="39426" marT="0" marB="0" anchor="ctr"/>
                </a:tc>
                <a:tc>
                  <a:txBody>
                    <a:bodyPr/>
                    <a:lstStyle/>
                    <a:p>
                      <a:pPr algn="just">
                        <a:lnSpc>
                          <a:spcPct val="105000"/>
                        </a:lnSpc>
                        <a:spcAft>
                          <a:spcPts val="0"/>
                        </a:spcAft>
                      </a:pPr>
                      <a:r>
                        <a:rPr lang="tr-TR" sz="900">
                          <a:effectLst/>
                        </a:rPr>
                        <a:t>İdarenin iç kontrol sisteminde genel olarak; amaç ve hedeflere ilişkin risk yönetimi yürütülmekte, kontrol faaliyetlerinin etkinliği ve yeterliliği değerlendirilmekte, raporlama sistemiyle hesap verebilirlik sağlanmaktadır. İç kontrol sistemi, Kamu İç Kontrol Standartlarına ve mali mevzuata uygun olarak tasarlanmakta ve uygulanmaktadır. Buna karşın iç kontrol sisteminin isleyişinde kontrol eksiklikleri ve sistemin işleyişini engelleyen zayıflıklar mevcuttur. Mevcut iç kontrol sistemi ve raporlama, kamu idaresinin amaç ve hedeflerine ulaşmasına, risk yönetimine, yeterli kontrol faaliyetlerinin yürütülmesine, idare yöneticisi veya çalışanlarının görevlerini yerine getirirken karşılaştıkları hatalı uygulamaları zamanında tespit etmesine veya önlemesine yeterince yardımcı olmamaktadır. Gerekli tedbirler alındığında sistem etkili bir şekilde işleyecektir.</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39426" marR="39426" marT="0" marB="0"/>
                </a:tc>
                <a:tc>
                  <a:txBody>
                    <a:bodyPr/>
                    <a:lstStyle/>
                    <a:p>
                      <a:pPr algn="ctr">
                        <a:lnSpc>
                          <a:spcPct val="105000"/>
                        </a:lnSpc>
                        <a:spcAft>
                          <a:spcPts val="0"/>
                        </a:spcAft>
                      </a:pPr>
                      <a:r>
                        <a:rPr lang="tr-TR" sz="2400" dirty="0">
                          <a:effectLst/>
                        </a:rPr>
                        <a:t>2</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426" marR="39426" marT="0" marB="0" anchor="ctr"/>
                </a:tc>
                <a:tc>
                  <a:txBody>
                    <a:bodyPr/>
                    <a:lstStyle/>
                    <a:p>
                      <a:pPr algn="just">
                        <a:lnSpc>
                          <a:spcPct val="105000"/>
                        </a:lnSpc>
                        <a:spcAft>
                          <a:spcPts val="0"/>
                        </a:spcAft>
                      </a:pPr>
                      <a:r>
                        <a:rPr lang="tr-TR" sz="900" dirty="0">
                          <a:effectLst/>
                        </a:rPr>
                        <a:t>Değerlendirme raporunda, tespit edilen eksikliklere ve geliştirilmesi gereken hususlara yer verilir. Kontrol eksiklikleri söz konusu olduğundan idarenin Düzeltici Eylem Planı hazırlaması talep edilir. Düzeltici Eylem Planı kapsamında meydana gelen ilerlemeler İKMUB tarafından takip edilir.</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426" marR="39426" marT="0" marB="0"/>
                </a:tc>
                <a:extLst>
                  <a:ext uri="{0D108BD9-81ED-4DB2-BD59-A6C34878D82A}">
                    <a16:rowId xmlns:a16="http://schemas.microsoft.com/office/drawing/2014/main" val="10002"/>
                  </a:ext>
                </a:extLst>
              </a:tr>
            </a:tbl>
          </a:graphicData>
        </a:graphic>
      </p:graphicFrame>
      <p:graphicFrame>
        <p:nvGraphicFramePr>
          <p:cNvPr id="20" name="Tablo 19"/>
          <p:cNvGraphicFramePr>
            <a:graphicFrameLocks noGrp="1"/>
          </p:cNvGraphicFramePr>
          <p:nvPr>
            <p:extLst>
              <p:ext uri="{D42A27DB-BD31-4B8C-83A1-F6EECF244321}">
                <p14:modId xmlns:p14="http://schemas.microsoft.com/office/powerpoint/2010/main" val="1477405163"/>
              </p:ext>
            </p:extLst>
          </p:nvPr>
        </p:nvGraphicFramePr>
        <p:xfrm>
          <a:off x="6063342" y="1903633"/>
          <a:ext cx="6128658" cy="4866611"/>
        </p:xfrm>
        <a:graphic>
          <a:graphicData uri="http://schemas.openxmlformats.org/drawingml/2006/table">
            <a:tbl>
              <a:tblPr firstRow="1" firstCol="1" bandRow="1">
                <a:tableStyleId>{BDBED569-4797-4DF1-A0F4-6AAB3CD982D8}</a:tableStyleId>
              </a:tblPr>
              <a:tblGrid>
                <a:gridCol w="616913">
                  <a:extLst>
                    <a:ext uri="{9D8B030D-6E8A-4147-A177-3AD203B41FA5}">
                      <a16:colId xmlns:a16="http://schemas.microsoft.com/office/drawing/2014/main" val="20000"/>
                    </a:ext>
                  </a:extLst>
                </a:gridCol>
                <a:gridCol w="2772336">
                  <a:extLst>
                    <a:ext uri="{9D8B030D-6E8A-4147-A177-3AD203B41FA5}">
                      <a16:colId xmlns:a16="http://schemas.microsoft.com/office/drawing/2014/main" val="20001"/>
                    </a:ext>
                  </a:extLst>
                </a:gridCol>
                <a:gridCol w="739472">
                  <a:extLst>
                    <a:ext uri="{9D8B030D-6E8A-4147-A177-3AD203B41FA5}">
                      <a16:colId xmlns:a16="http://schemas.microsoft.com/office/drawing/2014/main" val="20002"/>
                    </a:ext>
                  </a:extLst>
                </a:gridCol>
                <a:gridCol w="1999937">
                  <a:extLst>
                    <a:ext uri="{9D8B030D-6E8A-4147-A177-3AD203B41FA5}">
                      <a16:colId xmlns:a16="http://schemas.microsoft.com/office/drawing/2014/main" val="20003"/>
                    </a:ext>
                  </a:extLst>
                </a:gridCol>
              </a:tblGrid>
              <a:tr h="2502829">
                <a:tc>
                  <a:txBody>
                    <a:bodyPr/>
                    <a:lstStyle/>
                    <a:p>
                      <a:pPr algn="just">
                        <a:lnSpc>
                          <a:spcPct val="105000"/>
                        </a:lnSpc>
                        <a:spcAft>
                          <a:spcPts val="0"/>
                        </a:spcAft>
                      </a:pPr>
                      <a:r>
                        <a:rPr lang="tr-TR" sz="1050" dirty="0">
                          <a:effectLst/>
                        </a:rPr>
                        <a:t>Başlangıç Düzeyi</a:t>
                      </a:r>
                      <a:endParaRPr lang="en-US" sz="1050" dirty="0">
                        <a:effectLst/>
                        <a:latin typeface="+mn-lt"/>
                        <a:ea typeface="Times New Roman" panose="02020603050405020304" pitchFamily="18" charset="0"/>
                        <a:cs typeface="Times New Roman" panose="02020603050405020304" pitchFamily="18" charset="0"/>
                      </a:endParaRPr>
                    </a:p>
                  </a:txBody>
                  <a:tcPr marL="48438" marR="48438" marT="0" marB="0" anchor="ctr"/>
                </a:tc>
                <a:tc>
                  <a:txBody>
                    <a:bodyPr/>
                    <a:lstStyle/>
                    <a:p>
                      <a:pPr algn="just">
                        <a:lnSpc>
                          <a:spcPct val="105000"/>
                        </a:lnSpc>
                        <a:spcAft>
                          <a:spcPts val="0"/>
                        </a:spcAft>
                      </a:pPr>
                      <a:r>
                        <a:rPr lang="tr-TR" sz="800" dirty="0">
                          <a:effectLst/>
                        </a:rPr>
                        <a:t>İdarenin iç kontrol sisteminin tasarımı, iç kontrol sisteminin etkili bir şekilde işlemesine imkân vermemektedir. Bazı kontroller mevcut olmakla birlikte iç kontrol standartlarına uyum çalışmaları genel itibariyle yetersizdir. İç kontrol uygulamaları önceden hazırlanan bir plan çerçevesinde değil daha çok mevcut personelin inisiyatifi ile yürütülmektedir. İç kontrol sistemi yeterli olmadığından idare yöneticisi veya çalışanlarının görevlerini yerine getirirken, hatalı uygulamaları zamanında tespit etmesi veya önlemesi mümkün olmamaktadır. Raporlama ve performansın izlenmesi gibi uygulamalar henüz başlangıç seviyesindedir.</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438" marR="48438" marT="0" marB="0"/>
                </a:tc>
                <a:tc>
                  <a:txBody>
                    <a:bodyPr/>
                    <a:lstStyle/>
                    <a:p>
                      <a:pPr algn="ctr">
                        <a:lnSpc>
                          <a:spcPct val="105000"/>
                        </a:lnSpc>
                        <a:spcAft>
                          <a:spcPts val="0"/>
                        </a:spcAft>
                      </a:pPr>
                      <a:r>
                        <a:rPr lang="tr-TR" sz="2400" dirty="0">
                          <a:effectLst/>
                        </a:rPr>
                        <a:t>1</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438" marR="48438" marT="0" marB="0" anchor="ctr"/>
                </a:tc>
                <a:tc>
                  <a:txBody>
                    <a:bodyPr/>
                    <a:lstStyle/>
                    <a:p>
                      <a:pPr algn="just">
                        <a:lnSpc>
                          <a:spcPct val="105000"/>
                        </a:lnSpc>
                        <a:spcAft>
                          <a:spcPts val="0"/>
                        </a:spcAft>
                      </a:pPr>
                      <a:r>
                        <a:rPr lang="tr-TR" sz="800" dirty="0">
                          <a:effectLst/>
                        </a:rPr>
                        <a:t>“İdare İç Kontrol Sistemi İzleme ve Değerlendirme Raporu” sonucuna göre Kamu İç Kontrol Standartlarına Uyum Eylem Planı mevcut değilse iç kontrol merkezi uyumlaştırma görevi kapsamında İKMUB tarafından eğitim ve rehberlik desteği sağlanarak çalışmalara başlanması yönünde destek verilebilir. İdarede Kamu İç Kontrol Standartlarına Uyum Eylem Planı mevcut ise tespit edilen kontrol eksikliklerine İdare İç Kontrol Sistemi İzleme ve Değerlendirme Raporunda yer verilir. Kontrol eksiklikleri için idarenin Düzeltici Eylem Planı hazırlaması talep edilir. Düzeltici Eylem Planı kapsamında meydana gelen ilerlemeler İKMUB tarafından takip edilir.</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438" marR="48438" marT="0" marB="0"/>
                </a:tc>
                <a:extLst>
                  <a:ext uri="{0D108BD9-81ED-4DB2-BD59-A6C34878D82A}">
                    <a16:rowId xmlns:a16="http://schemas.microsoft.com/office/drawing/2014/main" val="10000"/>
                  </a:ext>
                </a:extLst>
              </a:tr>
              <a:tr h="2363782">
                <a:tc>
                  <a:txBody>
                    <a:bodyPr/>
                    <a:lstStyle/>
                    <a:p>
                      <a:pPr algn="just">
                        <a:lnSpc>
                          <a:spcPct val="105000"/>
                        </a:lnSpc>
                        <a:spcAft>
                          <a:spcPts val="0"/>
                        </a:spcAft>
                      </a:pPr>
                      <a:r>
                        <a:rPr lang="tr-TR" sz="1050" dirty="0">
                          <a:effectLst/>
                        </a:rPr>
                        <a:t>Kapsam Dışı</a:t>
                      </a:r>
                      <a:endParaRPr lang="en-US" sz="1050" dirty="0">
                        <a:effectLst/>
                        <a:latin typeface="+mn-lt"/>
                        <a:ea typeface="Times New Roman" panose="02020603050405020304" pitchFamily="18" charset="0"/>
                        <a:cs typeface="Times New Roman" panose="02020603050405020304" pitchFamily="18" charset="0"/>
                      </a:endParaRPr>
                    </a:p>
                  </a:txBody>
                  <a:tcPr marL="48438" marR="48438" marT="0" marB="0" anchor="ctr"/>
                </a:tc>
                <a:tc>
                  <a:txBody>
                    <a:bodyPr/>
                    <a:lstStyle/>
                    <a:p>
                      <a:pPr algn="just">
                        <a:lnSpc>
                          <a:spcPct val="105000"/>
                        </a:lnSpc>
                        <a:spcAft>
                          <a:spcPts val="0"/>
                        </a:spcAft>
                      </a:pPr>
                      <a:r>
                        <a:rPr lang="tr-TR" sz="800">
                          <a:effectLst/>
                        </a:rPr>
                        <a:t>İç kontrol kapsamında esasa ilişkin zayıflıklar söz konusu olup mevcut durum, değerlendirme yapılmasına imkân vermemektedir. İç kontrol ve risk yönetim sisteminin oluşturulmadığı ve işletilmediği, MYK sistemlerinin mali mevzuat gereksinimlerine büyük ölçüde uymadığı durumlardır. Kontrol faaliyetleri birbiriyle bağlantılı değildir. Birimler arası bilgi paylaşımı ve iletişim sınırlıdır. İş süreçleri tanımlanmadığından, kurumsal kararlar bireysel tercihlere ve inisiyatiflere bağlıdır. Yeterli ya da güvenilir olmayan mali raporlar söz konusudur. Hazırlanması gereken kurumsal belgeler yetersizdir ya da hiç yapılmamaktadır. Kayıt, dosyalama ve arşiv sistemi kapsamlı ve güncel değildir. Raporlama ve izlemeye ilişkin bir sistem yoktur.</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8438" marR="48438" marT="0" marB="0"/>
                </a:tc>
                <a:tc>
                  <a:txBody>
                    <a:bodyPr/>
                    <a:lstStyle/>
                    <a:p>
                      <a:pPr algn="ctr">
                        <a:lnSpc>
                          <a:spcPct val="105000"/>
                        </a:lnSpc>
                        <a:spcAft>
                          <a:spcPts val="0"/>
                        </a:spcAft>
                      </a:pPr>
                      <a:r>
                        <a:rPr lang="tr-TR" sz="2400" dirty="0">
                          <a:effectLst/>
                        </a:rPr>
                        <a:t>0</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438" marR="48438" marT="0" marB="0" anchor="ctr"/>
                </a:tc>
                <a:tc>
                  <a:txBody>
                    <a:bodyPr/>
                    <a:lstStyle/>
                    <a:p>
                      <a:pPr algn="just">
                        <a:lnSpc>
                          <a:spcPct val="105000"/>
                        </a:lnSpc>
                        <a:spcAft>
                          <a:spcPts val="0"/>
                        </a:spcAft>
                      </a:pPr>
                      <a:r>
                        <a:rPr lang="tr-TR" sz="800" dirty="0">
                          <a:effectLst/>
                        </a:rPr>
                        <a:t>İç kontrol merkezi uyumlaştırma görevi kapsamında İKMUB tarafından eğitim ve rehberlik desteği sağlanarak çalışmalara başlanması yönünde destek verilir. İdarede iç kontrol ve risk yönetim sistemi oluşturulmadığından iç kontrol izleme ve değerlendirmesi yapılmasına uygun bir ortam mevcut olmadığı hususuna İdare İç Kontrol Sistemi İzleme ve Değerlendirme Raporunda yer verilir.</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438" marR="48438" marT="0" marB="0"/>
                </a:tc>
                <a:extLst>
                  <a:ext uri="{0D108BD9-81ED-4DB2-BD59-A6C34878D82A}">
                    <a16:rowId xmlns:a16="http://schemas.microsoft.com/office/drawing/2014/main" val="10001"/>
                  </a:ext>
                </a:extLst>
              </a:tr>
            </a:tbl>
          </a:graphicData>
        </a:graphic>
      </p:graphicFrame>
      <p:graphicFrame>
        <p:nvGraphicFramePr>
          <p:cNvPr id="21" name="Tablo 20"/>
          <p:cNvGraphicFramePr>
            <a:graphicFrameLocks noGrp="1"/>
          </p:cNvGraphicFramePr>
          <p:nvPr>
            <p:extLst>
              <p:ext uri="{D42A27DB-BD31-4B8C-83A1-F6EECF244321}">
                <p14:modId xmlns:p14="http://schemas.microsoft.com/office/powerpoint/2010/main" val="2500514091"/>
              </p:ext>
            </p:extLst>
          </p:nvPr>
        </p:nvGraphicFramePr>
        <p:xfrm>
          <a:off x="6060622" y="1608641"/>
          <a:ext cx="6131378" cy="288036"/>
        </p:xfrm>
        <a:graphic>
          <a:graphicData uri="http://schemas.openxmlformats.org/drawingml/2006/table">
            <a:tbl>
              <a:tblPr firstRow="1" firstCol="1" bandRow="1">
                <a:tableStyleId>{5FD0F851-EC5A-4D38-B0AD-8093EC10F338}</a:tableStyleId>
              </a:tblPr>
              <a:tblGrid>
                <a:gridCol w="650458">
                  <a:extLst>
                    <a:ext uri="{9D8B030D-6E8A-4147-A177-3AD203B41FA5}">
                      <a16:colId xmlns:a16="http://schemas.microsoft.com/office/drawing/2014/main" val="20000"/>
                    </a:ext>
                  </a:extLst>
                </a:gridCol>
                <a:gridCol w="2803006">
                  <a:extLst>
                    <a:ext uri="{9D8B030D-6E8A-4147-A177-3AD203B41FA5}">
                      <a16:colId xmlns:a16="http://schemas.microsoft.com/office/drawing/2014/main" val="20001"/>
                    </a:ext>
                  </a:extLst>
                </a:gridCol>
                <a:gridCol w="632170">
                  <a:extLst>
                    <a:ext uri="{9D8B030D-6E8A-4147-A177-3AD203B41FA5}">
                      <a16:colId xmlns:a16="http://schemas.microsoft.com/office/drawing/2014/main" val="20002"/>
                    </a:ext>
                  </a:extLst>
                </a:gridCol>
                <a:gridCol w="2045744">
                  <a:extLst>
                    <a:ext uri="{9D8B030D-6E8A-4147-A177-3AD203B41FA5}">
                      <a16:colId xmlns:a16="http://schemas.microsoft.com/office/drawing/2014/main" val="20003"/>
                    </a:ext>
                  </a:extLst>
                </a:gridCol>
              </a:tblGrid>
              <a:tr h="258088">
                <a:tc>
                  <a:txBody>
                    <a:bodyPr/>
                    <a:lstStyle/>
                    <a:p>
                      <a:pPr algn="just">
                        <a:lnSpc>
                          <a:spcPct val="105000"/>
                        </a:lnSpc>
                        <a:spcAft>
                          <a:spcPts val="0"/>
                        </a:spcAft>
                      </a:pPr>
                      <a:r>
                        <a:rPr lang="tr-TR" sz="1000" dirty="0">
                          <a:effectLst/>
                        </a:rPr>
                        <a:t> </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426" marR="39426" marT="0" marB="0"/>
                </a:tc>
                <a:tc>
                  <a:txBody>
                    <a:bodyPr/>
                    <a:lstStyle/>
                    <a:p>
                      <a:pPr algn="ctr">
                        <a:lnSpc>
                          <a:spcPct val="105000"/>
                        </a:lnSpc>
                        <a:spcAft>
                          <a:spcPts val="0"/>
                        </a:spcAft>
                      </a:pPr>
                      <a:r>
                        <a:rPr lang="tr-TR" sz="1400" dirty="0">
                          <a:effectLst/>
                        </a:rPr>
                        <a:t>Tanım</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426" marR="39426" marT="0" marB="0"/>
                </a:tc>
                <a:tc>
                  <a:txBody>
                    <a:bodyPr/>
                    <a:lstStyle/>
                    <a:p>
                      <a:pPr algn="just">
                        <a:lnSpc>
                          <a:spcPct val="105000"/>
                        </a:lnSpc>
                        <a:spcAft>
                          <a:spcPts val="0"/>
                        </a:spcAft>
                      </a:pPr>
                      <a:r>
                        <a:rPr lang="tr-TR" sz="900" dirty="0">
                          <a:effectLst/>
                        </a:rPr>
                        <a:t>Olgunluk Seviyesi</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426" marR="39426" marT="0" marB="0"/>
                </a:tc>
                <a:tc>
                  <a:txBody>
                    <a:bodyPr/>
                    <a:lstStyle/>
                    <a:p>
                      <a:pPr algn="just">
                        <a:lnSpc>
                          <a:spcPct val="105000"/>
                        </a:lnSpc>
                        <a:spcAft>
                          <a:spcPts val="0"/>
                        </a:spcAft>
                      </a:pPr>
                      <a:r>
                        <a:rPr lang="tr-TR" sz="1100" dirty="0">
                          <a:effectLst/>
                        </a:rPr>
                        <a:t>Değerlendirme Raporunun Şekli</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426" marR="39426" marT="0" marB="0"/>
                </a:tc>
                <a:extLst>
                  <a:ext uri="{0D108BD9-81ED-4DB2-BD59-A6C34878D82A}">
                    <a16:rowId xmlns:a16="http://schemas.microsoft.com/office/drawing/2014/main" val="10000"/>
                  </a:ext>
                </a:extLst>
              </a:tr>
            </a:tbl>
          </a:graphicData>
        </a:graphic>
      </p:graphicFrame>
      <p:sp>
        <p:nvSpPr>
          <p:cNvPr id="24" name="Dikdörtgen 23"/>
          <p:cNvSpPr/>
          <p:nvPr/>
        </p:nvSpPr>
        <p:spPr>
          <a:xfrm>
            <a:off x="0" y="4377128"/>
            <a:ext cx="4017364" cy="2387275"/>
          </a:xfrm>
          <a:prstGeom prst="rect">
            <a:avLst/>
          </a:prstGeom>
          <a:noFill/>
          <a:ln w="571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74492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800" b="1" dirty="0">
                <a:solidFill>
                  <a:srgbClr val="44BCCB"/>
                </a:solidFill>
                <a:latin typeface="Calibri" panose="020F0502020204030204"/>
              </a:rPr>
              <a:t>İç Kontrol Sistemi İzleme ve Değerlendirme Rehberi</a:t>
            </a:r>
            <a:endParaRPr lang="tr-TR" sz="3600" b="1" dirty="0">
              <a:solidFill>
                <a:srgbClr val="44BCCB"/>
              </a:solidFill>
              <a:latin typeface="+mn-lt"/>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graphicFrame>
        <p:nvGraphicFramePr>
          <p:cNvPr id="6" name="Tablo 5"/>
          <p:cNvGraphicFramePr>
            <a:graphicFrameLocks noGrp="1"/>
          </p:cNvGraphicFramePr>
          <p:nvPr>
            <p:extLst>
              <p:ext uri="{D42A27DB-BD31-4B8C-83A1-F6EECF244321}">
                <p14:modId xmlns:p14="http://schemas.microsoft.com/office/powerpoint/2010/main" val="1100766779"/>
              </p:ext>
            </p:extLst>
          </p:nvPr>
        </p:nvGraphicFramePr>
        <p:xfrm>
          <a:off x="0" y="1608641"/>
          <a:ext cx="6057900" cy="5161604"/>
        </p:xfrm>
        <a:graphic>
          <a:graphicData uri="http://schemas.openxmlformats.org/drawingml/2006/table">
            <a:tbl>
              <a:tblPr firstRow="1" firstCol="1" bandRow="1">
                <a:tableStyleId>{BDBED569-4797-4DF1-A0F4-6AAB3CD982D8}</a:tableStyleId>
              </a:tblPr>
              <a:tblGrid>
                <a:gridCol w="642663">
                  <a:extLst>
                    <a:ext uri="{9D8B030D-6E8A-4147-A177-3AD203B41FA5}">
                      <a16:colId xmlns:a16="http://schemas.microsoft.com/office/drawing/2014/main" val="20000"/>
                    </a:ext>
                  </a:extLst>
                </a:gridCol>
                <a:gridCol w="2769415">
                  <a:extLst>
                    <a:ext uri="{9D8B030D-6E8A-4147-A177-3AD203B41FA5}">
                      <a16:colId xmlns:a16="http://schemas.microsoft.com/office/drawing/2014/main" val="20001"/>
                    </a:ext>
                  </a:extLst>
                </a:gridCol>
                <a:gridCol w="624594">
                  <a:extLst>
                    <a:ext uri="{9D8B030D-6E8A-4147-A177-3AD203B41FA5}">
                      <a16:colId xmlns:a16="http://schemas.microsoft.com/office/drawing/2014/main" val="20002"/>
                    </a:ext>
                  </a:extLst>
                </a:gridCol>
                <a:gridCol w="2021228">
                  <a:extLst>
                    <a:ext uri="{9D8B030D-6E8A-4147-A177-3AD203B41FA5}">
                      <a16:colId xmlns:a16="http://schemas.microsoft.com/office/drawing/2014/main" val="20003"/>
                    </a:ext>
                  </a:extLst>
                </a:gridCol>
              </a:tblGrid>
              <a:tr h="258088">
                <a:tc>
                  <a:txBody>
                    <a:bodyPr/>
                    <a:lstStyle/>
                    <a:p>
                      <a:pPr algn="ctr">
                        <a:lnSpc>
                          <a:spcPct val="105000"/>
                        </a:lnSpc>
                        <a:spcAft>
                          <a:spcPts val="0"/>
                        </a:spcAft>
                      </a:pPr>
                      <a:r>
                        <a:rPr lang="tr-TR" sz="14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426" marR="39426" marT="0" marB="0"/>
                </a:tc>
                <a:tc>
                  <a:txBody>
                    <a:bodyPr/>
                    <a:lstStyle/>
                    <a:p>
                      <a:pPr algn="ctr">
                        <a:lnSpc>
                          <a:spcPct val="105000"/>
                        </a:lnSpc>
                        <a:spcAft>
                          <a:spcPts val="0"/>
                        </a:spcAft>
                      </a:pPr>
                      <a:r>
                        <a:rPr lang="tr-TR" sz="1200" dirty="0">
                          <a:effectLst/>
                        </a:rPr>
                        <a:t>Tanım</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426" marR="39426" marT="0" marB="0"/>
                </a:tc>
                <a:tc>
                  <a:txBody>
                    <a:bodyPr/>
                    <a:lstStyle/>
                    <a:p>
                      <a:pPr algn="just">
                        <a:lnSpc>
                          <a:spcPct val="105000"/>
                        </a:lnSpc>
                        <a:spcAft>
                          <a:spcPts val="0"/>
                        </a:spcAft>
                      </a:pPr>
                      <a:r>
                        <a:rPr lang="tr-TR" sz="900" smtClean="0">
                          <a:effectLst/>
                        </a:rPr>
                        <a:t>Olgunluk Seviyesi</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426" marR="39426" marT="0" marB="0"/>
                </a:tc>
                <a:tc>
                  <a:txBody>
                    <a:bodyPr/>
                    <a:lstStyle/>
                    <a:p>
                      <a:pPr algn="ctr">
                        <a:lnSpc>
                          <a:spcPct val="105000"/>
                        </a:lnSpc>
                        <a:spcAft>
                          <a:spcPts val="0"/>
                        </a:spcAft>
                      </a:pPr>
                      <a:r>
                        <a:rPr lang="tr-TR" sz="1100" dirty="0">
                          <a:effectLst/>
                        </a:rPr>
                        <a:t>Değerlendirme Raporunun Şekli</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426" marR="39426" marT="0" marB="0"/>
                </a:tc>
                <a:extLst>
                  <a:ext uri="{0D108BD9-81ED-4DB2-BD59-A6C34878D82A}">
                    <a16:rowId xmlns:a16="http://schemas.microsoft.com/office/drawing/2014/main" val="10000"/>
                  </a:ext>
                </a:extLst>
              </a:tr>
              <a:tr h="2502805">
                <a:tc>
                  <a:txBody>
                    <a:bodyPr/>
                    <a:lstStyle/>
                    <a:p>
                      <a:pPr algn="just">
                        <a:lnSpc>
                          <a:spcPct val="105000"/>
                        </a:lnSpc>
                        <a:spcAft>
                          <a:spcPts val="0"/>
                        </a:spcAft>
                      </a:pPr>
                      <a:r>
                        <a:rPr lang="tr-TR" sz="1200" dirty="0">
                          <a:effectLst/>
                        </a:rPr>
                        <a:t>Gelişmiş Düzey</a:t>
                      </a:r>
                      <a:endParaRPr lang="en-US" sz="1200" dirty="0">
                        <a:effectLst/>
                        <a:latin typeface="+mn-lt"/>
                        <a:ea typeface="Times New Roman" panose="02020603050405020304" pitchFamily="18" charset="0"/>
                        <a:cs typeface="Times New Roman" panose="02020603050405020304" pitchFamily="18" charset="0"/>
                      </a:endParaRPr>
                    </a:p>
                  </a:txBody>
                  <a:tcPr marL="39426" marR="39426" marT="0" marB="0" anchor="ctr"/>
                </a:tc>
                <a:tc>
                  <a:txBody>
                    <a:bodyPr/>
                    <a:lstStyle/>
                    <a:p>
                      <a:pPr algn="just">
                        <a:lnSpc>
                          <a:spcPct val="105000"/>
                        </a:lnSpc>
                        <a:spcAft>
                          <a:spcPts val="0"/>
                        </a:spcAft>
                      </a:pPr>
                      <a:r>
                        <a:rPr lang="tr-TR" sz="900" dirty="0">
                          <a:effectLst/>
                        </a:rPr>
                        <a:t>İdarenin iç kontrol sistemi amaç ve hedeflere ulaşmak ve riskleri en aza indirmek için yeterli ve mali mevzuata uygun olarak tasarlanmakta, uygulanmakta ve izlenmektedir. Kontroller önemli ölçüde otomatik kontroller vasıtasıyla gerçekleştirilmektedir. Raporlamalar otomatik olarak yönetim bilgi sistemleri vasıtasıyla otomatik olarak üretilebilmektedir. Kamu İç Kontrol Standartlarına büyük ölçüde uyum sağlanmaktadır. İç kontrol sistemi makul güvence sağlamaktadır. İç kontrol sisteminin uygulanmasında gelişmeye açık alanlar mevcut olmakla birlikte bu hususlar iç kontrol sisteminin etkin bir şekilde işleyişini engelleyecek düzeyde değildir. Stratejik amaç ve hedeflere yönelik kurumsal riskler ile faaliyet ve süreçlere yönelik </a:t>
                      </a:r>
                      <a:r>
                        <a:rPr lang="tr-TR" sz="900" dirty="0" err="1">
                          <a:effectLst/>
                        </a:rPr>
                        <a:t>operasyonel</a:t>
                      </a:r>
                      <a:r>
                        <a:rPr lang="tr-TR" sz="900" dirty="0">
                          <a:effectLst/>
                        </a:rPr>
                        <a:t> riskler tespit edilip değerlendirilmekte, risklerin kabul edilebilir seviyelere indirilmesine yönelik kontrol faaliyetleri tanımlanmakta ve uygulama izlenip raporlanmaktadır.</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426" marR="39426" marT="0" marB="0"/>
                </a:tc>
                <a:tc>
                  <a:txBody>
                    <a:bodyPr/>
                    <a:lstStyle/>
                    <a:p>
                      <a:pPr algn="ctr">
                        <a:lnSpc>
                          <a:spcPct val="105000"/>
                        </a:lnSpc>
                        <a:spcAft>
                          <a:spcPts val="0"/>
                        </a:spcAft>
                      </a:pPr>
                      <a:r>
                        <a:rPr lang="tr-TR" sz="2400" dirty="0" smtClean="0">
                          <a:effectLst/>
                        </a:rPr>
                        <a:t>3</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426" marR="39426" marT="0" marB="0" anchor="ctr"/>
                </a:tc>
                <a:tc>
                  <a:txBody>
                    <a:bodyPr/>
                    <a:lstStyle/>
                    <a:p>
                      <a:pPr algn="just">
                        <a:lnSpc>
                          <a:spcPct val="105000"/>
                        </a:lnSpc>
                        <a:spcAft>
                          <a:spcPts val="0"/>
                        </a:spcAft>
                      </a:pPr>
                      <a:r>
                        <a:rPr lang="tr-TR" sz="900" dirty="0">
                          <a:effectLst/>
                        </a:rPr>
                        <a:t>İdarenin mali yönetim ve iç kontrol sistemi makul güvence sağlamaktadır ancak İdare İç Kontrol Sistemi İzleme ve Değerlendirme Raporunda geliştirilebilir alanlara yer verilir. Ayrıca raporda, diğer idarelere örnek teşkil etmesi açısından somut uygulamaları kapsayan iyi uygulama örnekleri yer alır.</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426" marR="39426" marT="0" marB="0"/>
                </a:tc>
                <a:extLst>
                  <a:ext uri="{0D108BD9-81ED-4DB2-BD59-A6C34878D82A}">
                    <a16:rowId xmlns:a16="http://schemas.microsoft.com/office/drawing/2014/main" val="10001"/>
                  </a:ext>
                </a:extLst>
              </a:tr>
              <a:tr h="2370763">
                <a:tc>
                  <a:txBody>
                    <a:bodyPr/>
                    <a:lstStyle/>
                    <a:p>
                      <a:pPr algn="just">
                        <a:lnSpc>
                          <a:spcPct val="105000"/>
                        </a:lnSpc>
                        <a:spcAft>
                          <a:spcPts val="0"/>
                        </a:spcAft>
                      </a:pPr>
                      <a:r>
                        <a:rPr lang="tr-TR" sz="1200" dirty="0">
                          <a:effectLst/>
                        </a:rPr>
                        <a:t>Gelişime Açık Düzey</a:t>
                      </a:r>
                      <a:endParaRPr lang="en-US" sz="1200" dirty="0">
                        <a:effectLst/>
                        <a:latin typeface="+mn-lt"/>
                        <a:ea typeface="Times New Roman" panose="02020603050405020304" pitchFamily="18" charset="0"/>
                        <a:cs typeface="Times New Roman" panose="02020603050405020304" pitchFamily="18" charset="0"/>
                      </a:endParaRPr>
                    </a:p>
                  </a:txBody>
                  <a:tcPr marL="39426" marR="39426" marT="0" marB="0" anchor="ctr"/>
                </a:tc>
                <a:tc>
                  <a:txBody>
                    <a:bodyPr/>
                    <a:lstStyle/>
                    <a:p>
                      <a:pPr algn="just">
                        <a:lnSpc>
                          <a:spcPct val="105000"/>
                        </a:lnSpc>
                        <a:spcAft>
                          <a:spcPts val="0"/>
                        </a:spcAft>
                      </a:pPr>
                      <a:r>
                        <a:rPr lang="tr-TR" sz="900" dirty="0">
                          <a:effectLst/>
                        </a:rPr>
                        <a:t>İdarenin iç kontrol sisteminde genel olarak; amaç ve hedeflere ilişkin risk yönetimi yürütülmekte, kontrol faaliyetlerinin etkinliği ve yeterliliği değerlendirilmekte, raporlama sistemiyle hesap verebilirlik sağlanmaktadır. İç kontrol sistemi, Kamu İç Kontrol Standartlarına ve mali mevzuata uygun olarak tasarlanmakta ve uygulanmaktadır. Buna karşın iç kontrol sisteminin isleyişinde kontrol eksiklikleri ve sistemin işleyişini engelleyen zayıflıklar mevcuttur. Mevcut iç kontrol sistemi ve raporlama, kamu idaresinin amaç ve hedeflerine ulaşmasına, risk yönetimine, yeterli kontrol faaliyetlerinin yürütülmesine, idare yöneticisi veya çalışanlarının görevlerini yerine getirirken karşılaştıkları hatalı uygulamaları zamanında tespit etmesine veya önlemesine yeterince yardımcı olmamaktadır. Gerekli tedbirler alındığında sistem etkili bir şekilde işleyecektir.</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426" marR="39426" marT="0" marB="0"/>
                </a:tc>
                <a:tc>
                  <a:txBody>
                    <a:bodyPr/>
                    <a:lstStyle/>
                    <a:p>
                      <a:pPr algn="ctr">
                        <a:lnSpc>
                          <a:spcPct val="105000"/>
                        </a:lnSpc>
                        <a:spcAft>
                          <a:spcPts val="0"/>
                        </a:spcAft>
                      </a:pPr>
                      <a:r>
                        <a:rPr lang="tr-TR" sz="2400" dirty="0">
                          <a:effectLst/>
                        </a:rPr>
                        <a:t>2</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426" marR="39426" marT="0" marB="0" anchor="ctr"/>
                </a:tc>
                <a:tc>
                  <a:txBody>
                    <a:bodyPr/>
                    <a:lstStyle/>
                    <a:p>
                      <a:pPr algn="just">
                        <a:lnSpc>
                          <a:spcPct val="105000"/>
                        </a:lnSpc>
                        <a:spcAft>
                          <a:spcPts val="0"/>
                        </a:spcAft>
                      </a:pPr>
                      <a:r>
                        <a:rPr lang="tr-TR" sz="900" dirty="0">
                          <a:effectLst/>
                        </a:rPr>
                        <a:t>Değerlendirme raporunda, tespit edilen eksikliklere ve geliştirilmesi gereken hususlara yer verilir. Kontrol eksiklikleri söz konusu olduğundan idarenin Düzeltici Eylem Planı hazırlaması talep edilir. Düzeltici Eylem Planı kapsamında meydana gelen ilerlemeler İKMUB tarafından takip edilir.</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426" marR="39426" marT="0" marB="0"/>
                </a:tc>
                <a:extLst>
                  <a:ext uri="{0D108BD9-81ED-4DB2-BD59-A6C34878D82A}">
                    <a16:rowId xmlns:a16="http://schemas.microsoft.com/office/drawing/2014/main" val="10002"/>
                  </a:ext>
                </a:extLst>
              </a:tr>
            </a:tbl>
          </a:graphicData>
        </a:graphic>
      </p:graphicFrame>
      <p:graphicFrame>
        <p:nvGraphicFramePr>
          <p:cNvPr id="20" name="Tablo 19"/>
          <p:cNvGraphicFramePr>
            <a:graphicFrameLocks noGrp="1"/>
          </p:cNvGraphicFramePr>
          <p:nvPr>
            <p:extLst>
              <p:ext uri="{D42A27DB-BD31-4B8C-83A1-F6EECF244321}">
                <p14:modId xmlns:p14="http://schemas.microsoft.com/office/powerpoint/2010/main" val="1477405163"/>
              </p:ext>
            </p:extLst>
          </p:nvPr>
        </p:nvGraphicFramePr>
        <p:xfrm>
          <a:off x="6063342" y="1903633"/>
          <a:ext cx="6128658" cy="4866611"/>
        </p:xfrm>
        <a:graphic>
          <a:graphicData uri="http://schemas.openxmlformats.org/drawingml/2006/table">
            <a:tbl>
              <a:tblPr firstRow="1" firstCol="1" bandRow="1">
                <a:tableStyleId>{BDBED569-4797-4DF1-A0F4-6AAB3CD982D8}</a:tableStyleId>
              </a:tblPr>
              <a:tblGrid>
                <a:gridCol w="616913">
                  <a:extLst>
                    <a:ext uri="{9D8B030D-6E8A-4147-A177-3AD203B41FA5}">
                      <a16:colId xmlns:a16="http://schemas.microsoft.com/office/drawing/2014/main" val="20000"/>
                    </a:ext>
                  </a:extLst>
                </a:gridCol>
                <a:gridCol w="2772336">
                  <a:extLst>
                    <a:ext uri="{9D8B030D-6E8A-4147-A177-3AD203B41FA5}">
                      <a16:colId xmlns:a16="http://schemas.microsoft.com/office/drawing/2014/main" val="20001"/>
                    </a:ext>
                  </a:extLst>
                </a:gridCol>
                <a:gridCol w="739472">
                  <a:extLst>
                    <a:ext uri="{9D8B030D-6E8A-4147-A177-3AD203B41FA5}">
                      <a16:colId xmlns:a16="http://schemas.microsoft.com/office/drawing/2014/main" val="20002"/>
                    </a:ext>
                  </a:extLst>
                </a:gridCol>
                <a:gridCol w="1999937">
                  <a:extLst>
                    <a:ext uri="{9D8B030D-6E8A-4147-A177-3AD203B41FA5}">
                      <a16:colId xmlns:a16="http://schemas.microsoft.com/office/drawing/2014/main" val="20003"/>
                    </a:ext>
                  </a:extLst>
                </a:gridCol>
              </a:tblGrid>
              <a:tr h="2502829">
                <a:tc>
                  <a:txBody>
                    <a:bodyPr/>
                    <a:lstStyle/>
                    <a:p>
                      <a:pPr algn="just">
                        <a:lnSpc>
                          <a:spcPct val="105000"/>
                        </a:lnSpc>
                        <a:spcAft>
                          <a:spcPts val="0"/>
                        </a:spcAft>
                      </a:pPr>
                      <a:r>
                        <a:rPr lang="tr-TR" sz="1050" dirty="0">
                          <a:effectLst/>
                        </a:rPr>
                        <a:t>Başlangıç Düzeyi</a:t>
                      </a:r>
                      <a:endParaRPr lang="en-US" sz="1050" dirty="0">
                        <a:effectLst/>
                        <a:latin typeface="+mn-lt"/>
                        <a:ea typeface="Times New Roman" panose="02020603050405020304" pitchFamily="18" charset="0"/>
                        <a:cs typeface="Times New Roman" panose="02020603050405020304" pitchFamily="18" charset="0"/>
                      </a:endParaRPr>
                    </a:p>
                  </a:txBody>
                  <a:tcPr marL="48438" marR="48438" marT="0" marB="0" anchor="ctr"/>
                </a:tc>
                <a:tc>
                  <a:txBody>
                    <a:bodyPr/>
                    <a:lstStyle/>
                    <a:p>
                      <a:pPr algn="just">
                        <a:lnSpc>
                          <a:spcPct val="105000"/>
                        </a:lnSpc>
                        <a:spcAft>
                          <a:spcPts val="0"/>
                        </a:spcAft>
                      </a:pPr>
                      <a:r>
                        <a:rPr lang="tr-TR" sz="800" dirty="0">
                          <a:effectLst/>
                        </a:rPr>
                        <a:t>İdarenin iç kontrol sisteminin tasarımı, iç kontrol sisteminin etkili bir şekilde işlemesine imkân vermemektedir. Bazı kontroller mevcut olmakla birlikte iç kontrol standartlarına uyum çalışmaları genel itibariyle yetersizdir. İç kontrol uygulamaları önceden hazırlanan bir plan çerçevesinde değil daha çok mevcut personelin inisiyatifi ile yürütülmektedir. İç kontrol sistemi yeterli olmadığından idare yöneticisi veya çalışanlarının görevlerini yerine getirirken, hatalı uygulamaları zamanında tespit etmesi veya önlemesi mümkün olmamaktadır. Raporlama ve performansın izlenmesi gibi uygulamalar henüz başlangıç seviyesindedir.</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438" marR="48438" marT="0" marB="0"/>
                </a:tc>
                <a:tc>
                  <a:txBody>
                    <a:bodyPr/>
                    <a:lstStyle/>
                    <a:p>
                      <a:pPr algn="ctr">
                        <a:lnSpc>
                          <a:spcPct val="105000"/>
                        </a:lnSpc>
                        <a:spcAft>
                          <a:spcPts val="0"/>
                        </a:spcAft>
                      </a:pPr>
                      <a:r>
                        <a:rPr lang="tr-TR" sz="2400" dirty="0">
                          <a:effectLst/>
                        </a:rPr>
                        <a:t>1</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438" marR="48438" marT="0" marB="0" anchor="ctr"/>
                </a:tc>
                <a:tc>
                  <a:txBody>
                    <a:bodyPr/>
                    <a:lstStyle/>
                    <a:p>
                      <a:pPr algn="just">
                        <a:lnSpc>
                          <a:spcPct val="105000"/>
                        </a:lnSpc>
                        <a:spcAft>
                          <a:spcPts val="0"/>
                        </a:spcAft>
                      </a:pPr>
                      <a:r>
                        <a:rPr lang="tr-TR" sz="800" dirty="0">
                          <a:effectLst/>
                        </a:rPr>
                        <a:t>“İdare İç Kontrol Sistemi İzleme ve Değerlendirme Raporu” sonucuna göre Kamu İç Kontrol Standartlarına Uyum Eylem Planı mevcut değilse iç kontrol merkezi uyumlaştırma görevi kapsamında İKMUB tarafından eğitim ve rehberlik desteği sağlanarak çalışmalara başlanması yönünde destek verilebilir. İdarede Kamu İç Kontrol Standartlarına Uyum Eylem Planı mevcut ise tespit edilen kontrol eksikliklerine İdare İç Kontrol Sistemi İzleme ve Değerlendirme Raporunda yer verilir. Kontrol eksiklikleri için idarenin Düzeltici Eylem Planı hazırlaması talep edilir. Düzeltici Eylem Planı kapsamında meydana gelen ilerlemeler İKMUB tarafından takip edilir.</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438" marR="48438" marT="0" marB="0"/>
                </a:tc>
                <a:extLst>
                  <a:ext uri="{0D108BD9-81ED-4DB2-BD59-A6C34878D82A}">
                    <a16:rowId xmlns:a16="http://schemas.microsoft.com/office/drawing/2014/main" val="10000"/>
                  </a:ext>
                </a:extLst>
              </a:tr>
              <a:tr h="2363782">
                <a:tc>
                  <a:txBody>
                    <a:bodyPr/>
                    <a:lstStyle/>
                    <a:p>
                      <a:pPr algn="just">
                        <a:lnSpc>
                          <a:spcPct val="105000"/>
                        </a:lnSpc>
                        <a:spcAft>
                          <a:spcPts val="0"/>
                        </a:spcAft>
                      </a:pPr>
                      <a:r>
                        <a:rPr lang="tr-TR" sz="1050" dirty="0">
                          <a:effectLst/>
                        </a:rPr>
                        <a:t>Kapsam Dışı</a:t>
                      </a:r>
                      <a:endParaRPr lang="en-US" sz="1050" dirty="0">
                        <a:effectLst/>
                        <a:latin typeface="+mn-lt"/>
                        <a:ea typeface="Times New Roman" panose="02020603050405020304" pitchFamily="18" charset="0"/>
                        <a:cs typeface="Times New Roman" panose="02020603050405020304" pitchFamily="18" charset="0"/>
                      </a:endParaRPr>
                    </a:p>
                  </a:txBody>
                  <a:tcPr marL="48438" marR="48438" marT="0" marB="0" anchor="ctr"/>
                </a:tc>
                <a:tc>
                  <a:txBody>
                    <a:bodyPr/>
                    <a:lstStyle/>
                    <a:p>
                      <a:pPr algn="just">
                        <a:lnSpc>
                          <a:spcPct val="105000"/>
                        </a:lnSpc>
                        <a:spcAft>
                          <a:spcPts val="0"/>
                        </a:spcAft>
                      </a:pPr>
                      <a:r>
                        <a:rPr lang="tr-TR" sz="800">
                          <a:effectLst/>
                        </a:rPr>
                        <a:t>İç kontrol kapsamında esasa ilişkin zayıflıklar söz konusu olup mevcut durum, değerlendirme yapılmasına imkân vermemektedir. İç kontrol ve risk yönetim sisteminin oluşturulmadığı ve işletilmediği, MYK sistemlerinin mali mevzuat gereksinimlerine büyük ölçüde uymadığı durumlardır. Kontrol faaliyetleri birbiriyle bağlantılı değildir. Birimler arası bilgi paylaşımı ve iletişim sınırlıdır. İş süreçleri tanımlanmadığından, kurumsal kararlar bireysel tercihlere ve inisiyatiflere bağlıdır. Yeterli ya da güvenilir olmayan mali raporlar söz konusudur. Hazırlanması gereken kurumsal belgeler yetersizdir ya da hiç yapılmamaktadır. Kayıt, dosyalama ve arşiv sistemi kapsamlı ve güncel değildir. Raporlama ve izlemeye ilişkin bir sistem yoktur.</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8438" marR="48438" marT="0" marB="0"/>
                </a:tc>
                <a:tc>
                  <a:txBody>
                    <a:bodyPr/>
                    <a:lstStyle/>
                    <a:p>
                      <a:pPr algn="ctr">
                        <a:lnSpc>
                          <a:spcPct val="105000"/>
                        </a:lnSpc>
                        <a:spcAft>
                          <a:spcPts val="0"/>
                        </a:spcAft>
                      </a:pPr>
                      <a:r>
                        <a:rPr lang="tr-TR" sz="2400" dirty="0">
                          <a:effectLst/>
                        </a:rPr>
                        <a:t>0</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438" marR="48438" marT="0" marB="0" anchor="ctr"/>
                </a:tc>
                <a:tc>
                  <a:txBody>
                    <a:bodyPr/>
                    <a:lstStyle/>
                    <a:p>
                      <a:pPr algn="just">
                        <a:lnSpc>
                          <a:spcPct val="105000"/>
                        </a:lnSpc>
                        <a:spcAft>
                          <a:spcPts val="0"/>
                        </a:spcAft>
                      </a:pPr>
                      <a:r>
                        <a:rPr lang="tr-TR" sz="800" dirty="0">
                          <a:effectLst/>
                        </a:rPr>
                        <a:t>İç kontrol merkezi uyumlaştırma görevi kapsamında İKMUB tarafından eğitim ve rehberlik desteği sağlanarak çalışmalara başlanması yönünde destek verilir. İdarede iç kontrol ve risk yönetim sistemi oluşturulmadığından iç kontrol izleme ve değerlendirmesi yapılmasına uygun bir ortam mevcut olmadığı hususuna İdare İç Kontrol Sistemi İzleme ve Değerlendirme Raporunda yer verilir.</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438" marR="48438" marT="0" marB="0"/>
                </a:tc>
                <a:extLst>
                  <a:ext uri="{0D108BD9-81ED-4DB2-BD59-A6C34878D82A}">
                    <a16:rowId xmlns:a16="http://schemas.microsoft.com/office/drawing/2014/main" val="10001"/>
                  </a:ext>
                </a:extLst>
              </a:tr>
            </a:tbl>
          </a:graphicData>
        </a:graphic>
      </p:graphicFrame>
      <p:graphicFrame>
        <p:nvGraphicFramePr>
          <p:cNvPr id="21" name="Tablo 20"/>
          <p:cNvGraphicFramePr>
            <a:graphicFrameLocks noGrp="1"/>
          </p:cNvGraphicFramePr>
          <p:nvPr>
            <p:extLst>
              <p:ext uri="{D42A27DB-BD31-4B8C-83A1-F6EECF244321}">
                <p14:modId xmlns:p14="http://schemas.microsoft.com/office/powerpoint/2010/main" val="2500514091"/>
              </p:ext>
            </p:extLst>
          </p:nvPr>
        </p:nvGraphicFramePr>
        <p:xfrm>
          <a:off x="6060622" y="1608641"/>
          <a:ext cx="6131378" cy="288036"/>
        </p:xfrm>
        <a:graphic>
          <a:graphicData uri="http://schemas.openxmlformats.org/drawingml/2006/table">
            <a:tbl>
              <a:tblPr firstRow="1" firstCol="1" bandRow="1">
                <a:tableStyleId>{5FD0F851-EC5A-4D38-B0AD-8093EC10F338}</a:tableStyleId>
              </a:tblPr>
              <a:tblGrid>
                <a:gridCol w="650458">
                  <a:extLst>
                    <a:ext uri="{9D8B030D-6E8A-4147-A177-3AD203B41FA5}">
                      <a16:colId xmlns:a16="http://schemas.microsoft.com/office/drawing/2014/main" val="20000"/>
                    </a:ext>
                  </a:extLst>
                </a:gridCol>
                <a:gridCol w="2803006">
                  <a:extLst>
                    <a:ext uri="{9D8B030D-6E8A-4147-A177-3AD203B41FA5}">
                      <a16:colId xmlns:a16="http://schemas.microsoft.com/office/drawing/2014/main" val="20001"/>
                    </a:ext>
                  </a:extLst>
                </a:gridCol>
                <a:gridCol w="632170">
                  <a:extLst>
                    <a:ext uri="{9D8B030D-6E8A-4147-A177-3AD203B41FA5}">
                      <a16:colId xmlns:a16="http://schemas.microsoft.com/office/drawing/2014/main" val="20002"/>
                    </a:ext>
                  </a:extLst>
                </a:gridCol>
                <a:gridCol w="2045744">
                  <a:extLst>
                    <a:ext uri="{9D8B030D-6E8A-4147-A177-3AD203B41FA5}">
                      <a16:colId xmlns:a16="http://schemas.microsoft.com/office/drawing/2014/main" val="20003"/>
                    </a:ext>
                  </a:extLst>
                </a:gridCol>
              </a:tblGrid>
              <a:tr h="258088">
                <a:tc>
                  <a:txBody>
                    <a:bodyPr/>
                    <a:lstStyle/>
                    <a:p>
                      <a:pPr algn="just">
                        <a:lnSpc>
                          <a:spcPct val="105000"/>
                        </a:lnSpc>
                        <a:spcAft>
                          <a:spcPts val="0"/>
                        </a:spcAft>
                      </a:pPr>
                      <a:r>
                        <a:rPr lang="tr-TR" sz="1000" dirty="0">
                          <a:effectLst/>
                        </a:rPr>
                        <a:t> </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426" marR="39426" marT="0" marB="0"/>
                </a:tc>
                <a:tc>
                  <a:txBody>
                    <a:bodyPr/>
                    <a:lstStyle/>
                    <a:p>
                      <a:pPr algn="ctr">
                        <a:lnSpc>
                          <a:spcPct val="105000"/>
                        </a:lnSpc>
                        <a:spcAft>
                          <a:spcPts val="0"/>
                        </a:spcAft>
                      </a:pPr>
                      <a:r>
                        <a:rPr lang="tr-TR" sz="1400" dirty="0">
                          <a:effectLst/>
                        </a:rPr>
                        <a:t>Tanım</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426" marR="39426" marT="0" marB="0"/>
                </a:tc>
                <a:tc>
                  <a:txBody>
                    <a:bodyPr/>
                    <a:lstStyle/>
                    <a:p>
                      <a:pPr algn="just">
                        <a:lnSpc>
                          <a:spcPct val="105000"/>
                        </a:lnSpc>
                        <a:spcAft>
                          <a:spcPts val="0"/>
                        </a:spcAft>
                      </a:pPr>
                      <a:r>
                        <a:rPr lang="tr-TR" sz="900" dirty="0">
                          <a:effectLst/>
                        </a:rPr>
                        <a:t>Olgunluk Seviyesi</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426" marR="39426" marT="0" marB="0"/>
                </a:tc>
                <a:tc>
                  <a:txBody>
                    <a:bodyPr/>
                    <a:lstStyle/>
                    <a:p>
                      <a:pPr algn="just">
                        <a:lnSpc>
                          <a:spcPct val="105000"/>
                        </a:lnSpc>
                        <a:spcAft>
                          <a:spcPts val="0"/>
                        </a:spcAft>
                      </a:pPr>
                      <a:r>
                        <a:rPr lang="tr-TR" sz="1100" dirty="0">
                          <a:effectLst/>
                        </a:rPr>
                        <a:t>Değerlendirme Raporunun Şekli</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426" marR="39426" marT="0" marB="0"/>
                </a:tc>
                <a:extLst>
                  <a:ext uri="{0D108BD9-81ED-4DB2-BD59-A6C34878D82A}">
                    <a16:rowId xmlns:a16="http://schemas.microsoft.com/office/drawing/2014/main" val="10000"/>
                  </a:ext>
                </a:extLst>
              </a:tr>
            </a:tbl>
          </a:graphicData>
        </a:graphic>
      </p:graphicFrame>
      <p:sp>
        <p:nvSpPr>
          <p:cNvPr id="24" name="Dikdörtgen 23"/>
          <p:cNvSpPr/>
          <p:nvPr/>
        </p:nvSpPr>
        <p:spPr>
          <a:xfrm>
            <a:off x="33215" y="4382969"/>
            <a:ext cx="4017364" cy="2387275"/>
          </a:xfrm>
          <a:prstGeom prst="rect">
            <a:avLst/>
          </a:prstGeom>
          <a:noFill/>
          <a:ln w="571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6-Noktalı Yıldız 8"/>
          <p:cNvSpPr/>
          <p:nvPr/>
        </p:nvSpPr>
        <p:spPr>
          <a:xfrm>
            <a:off x="4407109" y="3125975"/>
            <a:ext cx="1329865" cy="1104491"/>
          </a:xfrm>
          <a:prstGeom prst="star6">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chemeClr val="tx1"/>
                </a:solidFill>
              </a:rPr>
              <a:t>İyi Uygulama</a:t>
            </a:r>
            <a:endParaRPr lang="tr-TR" sz="1200" b="1" dirty="0">
              <a:solidFill>
                <a:schemeClr val="tx1"/>
              </a:solidFill>
            </a:endParaRPr>
          </a:p>
        </p:txBody>
      </p:sp>
    </p:spTree>
    <p:extLst>
      <p:ext uri="{BB962C8B-B14F-4D97-AF65-F5344CB8AC3E}">
        <p14:creationId xmlns:p14="http://schemas.microsoft.com/office/powerpoint/2010/main" val="424639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2.08333E-6 0.00209 L -0.00026 -0.35648 " pathEditMode="relative" rAng="0" ptsTypes="AA">
                                      <p:cBhvr>
                                        <p:cTn id="6" dur="2000" fill="hold"/>
                                        <p:tgtEl>
                                          <p:spTgt spid="24"/>
                                        </p:tgtEl>
                                        <p:attrNameLst>
                                          <p:attrName>ppt_x</p:attrName>
                                          <p:attrName>ppt_y</p:attrName>
                                        </p:attrNameLst>
                                      </p:cBhvr>
                                      <p:rCtr x="-13" y="-17940"/>
                                    </p:animMotion>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smtClean="0">
                <a:solidFill>
                  <a:srgbClr val="44BCCB"/>
                </a:solidFill>
                <a:latin typeface="+mn-lt"/>
              </a:rPr>
              <a:t>İç Kontrol Sistemi</a:t>
            </a:r>
            <a:endParaRPr lang="tr-TR" sz="3600" b="1" dirty="0">
              <a:solidFill>
                <a:srgbClr val="44BCCB"/>
              </a:solidFill>
              <a:latin typeface="+mn-lt"/>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sp>
        <p:nvSpPr>
          <p:cNvPr id="8" name="İçerik Yer Tutucusu 2"/>
          <p:cNvSpPr>
            <a:spLocks noGrp="1"/>
          </p:cNvSpPr>
          <p:nvPr>
            <p:ph idx="1"/>
          </p:nvPr>
        </p:nvSpPr>
        <p:spPr>
          <a:xfrm>
            <a:off x="838200" y="1995094"/>
            <a:ext cx="5516106" cy="3204322"/>
          </a:xfrm>
        </p:spPr>
        <p:txBody>
          <a:bodyPr>
            <a:noAutofit/>
          </a:bodyPr>
          <a:lstStyle/>
          <a:p>
            <a:r>
              <a:rPr lang="tr-TR" sz="2200" dirty="0" smtClean="0">
                <a:solidFill>
                  <a:srgbClr val="002060"/>
                </a:solidFill>
              </a:rPr>
              <a:t>Kurumumuzda iç kontrol sisteminin etkin bir kurumsal yönetim aracı olarak uygulanmasını sağlamak amacıyla, T.C. Hazine </a:t>
            </a:r>
            <a:r>
              <a:rPr lang="tr-TR" sz="2200" dirty="0">
                <a:solidFill>
                  <a:srgbClr val="002060"/>
                </a:solidFill>
              </a:rPr>
              <a:t>ve Maliye Bakanlığı tarafından yayınlanan rehberler </a:t>
            </a:r>
            <a:r>
              <a:rPr lang="tr-TR" sz="2200" dirty="0" smtClean="0">
                <a:solidFill>
                  <a:srgbClr val="002060"/>
                </a:solidFill>
              </a:rPr>
              <a:t>temel alınarak</a:t>
            </a:r>
            <a:r>
              <a:rPr lang="tr-TR" sz="2200" dirty="0">
                <a:solidFill>
                  <a:srgbClr val="002060"/>
                </a:solidFill>
              </a:rPr>
              <a:t> </a:t>
            </a:r>
            <a:r>
              <a:rPr lang="tr-TR" sz="2200" dirty="0" smtClean="0">
                <a:solidFill>
                  <a:srgbClr val="002060"/>
                </a:solidFill>
              </a:rPr>
              <a:t/>
            </a:r>
            <a:br>
              <a:rPr lang="tr-TR" sz="2200" dirty="0" smtClean="0">
                <a:solidFill>
                  <a:srgbClr val="002060"/>
                </a:solidFill>
              </a:rPr>
            </a:br>
            <a:r>
              <a:rPr lang="tr-TR" sz="2200" b="1" dirty="0" smtClean="0">
                <a:solidFill>
                  <a:srgbClr val="002060"/>
                </a:solidFill>
              </a:rPr>
              <a:t>‘İç </a:t>
            </a:r>
            <a:r>
              <a:rPr lang="tr-TR" sz="2200" b="1" dirty="0">
                <a:solidFill>
                  <a:srgbClr val="002060"/>
                </a:solidFill>
              </a:rPr>
              <a:t>Kontrol Rehberi’ </a:t>
            </a:r>
            <a:r>
              <a:rPr lang="tr-TR" sz="2200" dirty="0" smtClean="0">
                <a:solidFill>
                  <a:srgbClr val="002060"/>
                </a:solidFill>
              </a:rPr>
              <a:t>ve</a:t>
            </a:r>
            <a:r>
              <a:rPr lang="tr-TR" sz="2200" b="1" dirty="0" smtClean="0">
                <a:solidFill>
                  <a:srgbClr val="002060"/>
                </a:solidFill>
              </a:rPr>
              <a:t> ‘Risk Strateji Belgesi’ </a:t>
            </a:r>
            <a:r>
              <a:rPr lang="tr-TR" sz="2200" dirty="0" smtClean="0">
                <a:solidFill>
                  <a:srgbClr val="002060"/>
                </a:solidFill>
              </a:rPr>
              <a:t>oluşturulmuştur.</a:t>
            </a:r>
            <a:endParaRPr lang="tr-TR" sz="2200" dirty="0">
              <a:solidFill>
                <a:srgbClr val="002060"/>
              </a:solidFill>
            </a:endParaRPr>
          </a:p>
          <a:p>
            <a:r>
              <a:rPr lang="tr-TR" sz="2200" dirty="0" smtClean="0">
                <a:solidFill>
                  <a:srgbClr val="002060"/>
                </a:solidFill>
              </a:rPr>
              <a:t>‘</a:t>
            </a:r>
            <a:r>
              <a:rPr lang="tr-TR" sz="2200" b="1" dirty="0" smtClean="0">
                <a:solidFill>
                  <a:srgbClr val="002060"/>
                </a:solidFill>
              </a:rPr>
              <a:t>Risk Strateji Belgesi</a:t>
            </a:r>
            <a:r>
              <a:rPr lang="tr-TR" sz="2200" dirty="0" smtClean="0">
                <a:solidFill>
                  <a:srgbClr val="002060"/>
                </a:solidFill>
              </a:rPr>
              <a:t>’ kurumumuzun </a:t>
            </a:r>
            <a:br>
              <a:rPr lang="tr-TR" sz="2200" dirty="0" smtClean="0">
                <a:solidFill>
                  <a:srgbClr val="002060"/>
                </a:solidFill>
              </a:rPr>
            </a:br>
            <a:r>
              <a:rPr lang="tr-TR" sz="2200" dirty="0" smtClean="0">
                <a:solidFill>
                  <a:srgbClr val="002060"/>
                </a:solidFill>
              </a:rPr>
              <a:t>risk yönetimi yaklaşımını açıklamaktadır.</a:t>
            </a:r>
          </a:p>
          <a:p>
            <a:r>
              <a:rPr lang="tr-TR" sz="2200" dirty="0" smtClean="0">
                <a:solidFill>
                  <a:srgbClr val="002060"/>
                </a:solidFill>
              </a:rPr>
              <a:t>‘</a:t>
            </a:r>
            <a:r>
              <a:rPr lang="tr-TR" sz="2200" b="1" dirty="0" smtClean="0">
                <a:solidFill>
                  <a:srgbClr val="002060"/>
                </a:solidFill>
              </a:rPr>
              <a:t>İç Kontrol Rehberi’, </a:t>
            </a:r>
            <a:r>
              <a:rPr lang="tr-TR" sz="2200" dirty="0" smtClean="0">
                <a:solidFill>
                  <a:srgbClr val="002060"/>
                </a:solidFill>
              </a:rPr>
              <a:t>kurumumuzun iç kontrol sistemini oluşturan beş bileşen ile ilgili </a:t>
            </a:r>
            <a:r>
              <a:rPr lang="tr-TR" sz="2200" dirty="0">
                <a:solidFill>
                  <a:srgbClr val="002060"/>
                </a:solidFill>
              </a:rPr>
              <a:t> </a:t>
            </a:r>
            <a:r>
              <a:rPr lang="tr-TR" sz="2200" dirty="0" smtClean="0">
                <a:solidFill>
                  <a:srgbClr val="002060"/>
                </a:solidFill>
              </a:rPr>
              <a:t>yönetim yaklaşımını açıklamaktadır.</a:t>
            </a:r>
          </a:p>
        </p:txBody>
      </p:sp>
      <p:pic>
        <p:nvPicPr>
          <p:cNvPr id="9" name="Resim 8"/>
          <p:cNvPicPr>
            <a:picLocks noChangeAspect="1"/>
          </p:cNvPicPr>
          <p:nvPr/>
        </p:nvPicPr>
        <p:blipFill>
          <a:blip r:embed="rId5"/>
          <a:stretch>
            <a:fillRect/>
          </a:stretch>
        </p:blipFill>
        <p:spPr>
          <a:xfrm>
            <a:off x="6755917" y="1995094"/>
            <a:ext cx="2434577" cy="3165841"/>
          </a:xfrm>
          <a:prstGeom prst="rect">
            <a:avLst/>
          </a:prstGeom>
          <a:ln>
            <a:noFill/>
          </a:ln>
          <a:effectLst>
            <a:outerShdw blurRad="190500" dist="228600" dir="2700000" algn="ctr">
              <a:srgbClr val="000000">
                <a:alpha val="30000"/>
              </a:srgbClr>
            </a:outerShdw>
          </a:effectLst>
        </p:spPr>
      </p:pic>
      <p:pic>
        <p:nvPicPr>
          <p:cNvPr id="11" name="Resim 10"/>
          <p:cNvPicPr>
            <a:picLocks noChangeAspect="1"/>
          </p:cNvPicPr>
          <p:nvPr/>
        </p:nvPicPr>
        <p:blipFill>
          <a:blip r:embed="rId6"/>
          <a:stretch>
            <a:fillRect/>
          </a:stretch>
        </p:blipFill>
        <p:spPr>
          <a:xfrm>
            <a:off x="9376490" y="2955988"/>
            <a:ext cx="2324746" cy="316584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832273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1519707" y="1825625"/>
            <a:ext cx="1777285" cy="824248"/>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002060"/>
                </a:solidFill>
              </a:rPr>
              <a:t>Kontrol </a:t>
            </a:r>
            <a:br>
              <a:rPr lang="tr-TR" b="1" dirty="0" smtClean="0">
                <a:solidFill>
                  <a:srgbClr val="002060"/>
                </a:solidFill>
              </a:rPr>
            </a:br>
            <a:r>
              <a:rPr lang="tr-TR" b="1" dirty="0" smtClean="0">
                <a:solidFill>
                  <a:srgbClr val="002060"/>
                </a:solidFill>
              </a:rPr>
              <a:t>Ortamı</a:t>
            </a:r>
            <a:endParaRPr lang="tr-TR" b="1" dirty="0">
              <a:solidFill>
                <a:srgbClr val="002060"/>
              </a:solidFill>
            </a:endParaRPr>
          </a:p>
        </p:txBody>
      </p:sp>
      <p:cxnSp>
        <p:nvCxnSpPr>
          <p:cNvPr id="8" name="Düz Bağlayıcı 7"/>
          <p:cNvCxnSpPr/>
          <p:nvPr/>
        </p:nvCxnSpPr>
        <p:spPr>
          <a:xfrm flipH="1">
            <a:off x="1519706" y="1942643"/>
            <a:ext cx="1" cy="32314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Yuvarlatılmış Dikdörtgen 11"/>
          <p:cNvSpPr/>
          <p:nvPr/>
        </p:nvSpPr>
        <p:spPr>
          <a:xfrm>
            <a:off x="1674255" y="2842194"/>
            <a:ext cx="1236373" cy="631926"/>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rgbClr val="002060"/>
                </a:solidFill>
              </a:rPr>
              <a:t>Etik Değerler ve Dürüstlük</a:t>
            </a:r>
            <a:endParaRPr lang="tr-TR" sz="1200" b="1" dirty="0">
              <a:solidFill>
                <a:srgbClr val="002060"/>
              </a:solidFill>
            </a:endParaRPr>
          </a:p>
        </p:txBody>
      </p:sp>
      <p:sp>
        <p:nvSpPr>
          <p:cNvPr id="14" name="Yuvarlatılmış Dikdörtgen 13"/>
          <p:cNvSpPr/>
          <p:nvPr/>
        </p:nvSpPr>
        <p:spPr>
          <a:xfrm>
            <a:off x="1674254" y="3517473"/>
            <a:ext cx="1236373" cy="631926"/>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b="1" dirty="0" smtClean="0">
                <a:solidFill>
                  <a:srgbClr val="002060"/>
                </a:solidFill>
              </a:rPr>
              <a:t>Misyon, Organizasyon Yapısı ve</a:t>
            </a:r>
          </a:p>
          <a:p>
            <a:pPr algn="ctr"/>
            <a:r>
              <a:rPr lang="tr-TR" sz="1100" b="1" dirty="0" smtClean="0">
                <a:solidFill>
                  <a:srgbClr val="002060"/>
                </a:solidFill>
              </a:rPr>
              <a:t>Görevler</a:t>
            </a:r>
            <a:endParaRPr lang="tr-TR" sz="1100" b="1" dirty="0">
              <a:solidFill>
                <a:srgbClr val="002060"/>
              </a:solidFill>
            </a:endParaRPr>
          </a:p>
        </p:txBody>
      </p:sp>
      <p:sp>
        <p:nvSpPr>
          <p:cNvPr id="15" name="Yuvarlatılmış Dikdörtgen 14"/>
          <p:cNvSpPr/>
          <p:nvPr/>
        </p:nvSpPr>
        <p:spPr>
          <a:xfrm>
            <a:off x="1674254" y="4179873"/>
            <a:ext cx="1236373" cy="631926"/>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rgbClr val="002060"/>
                </a:solidFill>
              </a:rPr>
              <a:t>Personelin Yeterliliği ve Performansı</a:t>
            </a:r>
            <a:endParaRPr lang="tr-TR" sz="1200" b="1" dirty="0">
              <a:solidFill>
                <a:srgbClr val="002060"/>
              </a:solidFill>
            </a:endParaRPr>
          </a:p>
        </p:txBody>
      </p:sp>
      <p:sp>
        <p:nvSpPr>
          <p:cNvPr id="16" name="Yuvarlatılmış Dikdörtgen 15"/>
          <p:cNvSpPr/>
          <p:nvPr/>
        </p:nvSpPr>
        <p:spPr>
          <a:xfrm>
            <a:off x="1674254" y="4858168"/>
            <a:ext cx="1236373" cy="631926"/>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rgbClr val="002060"/>
                </a:solidFill>
              </a:rPr>
              <a:t>Yetki Devri</a:t>
            </a:r>
            <a:endParaRPr lang="tr-TR" sz="1200" b="1" dirty="0">
              <a:solidFill>
                <a:srgbClr val="002060"/>
              </a:solidFill>
            </a:endParaRPr>
          </a:p>
        </p:txBody>
      </p:sp>
      <p:cxnSp>
        <p:nvCxnSpPr>
          <p:cNvPr id="21" name="Düz Bağlayıcı 20"/>
          <p:cNvCxnSpPr>
            <a:endCxn id="12" idx="1"/>
          </p:cNvCxnSpPr>
          <p:nvPr/>
        </p:nvCxnSpPr>
        <p:spPr>
          <a:xfrm>
            <a:off x="1519707" y="3158157"/>
            <a:ext cx="1545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Düz Bağlayıcı 21"/>
          <p:cNvCxnSpPr/>
          <p:nvPr/>
        </p:nvCxnSpPr>
        <p:spPr>
          <a:xfrm>
            <a:off x="1517561" y="3820557"/>
            <a:ext cx="1545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Düz Bağlayıcı 23"/>
          <p:cNvCxnSpPr/>
          <p:nvPr/>
        </p:nvCxnSpPr>
        <p:spPr>
          <a:xfrm>
            <a:off x="1515415" y="4499697"/>
            <a:ext cx="1545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Düz Bağlayıcı 24"/>
          <p:cNvCxnSpPr/>
          <p:nvPr/>
        </p:nvCxnSpPr>
        <p:spPr>
          <a:xfrm>
            <a:off x="1515415" y="5174131"/>
            <a:ext cx="154548"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Yuvarlatılmış Dikdörtgen 27"/>
          <p:cNvSpPr/>
          <p:nvPr/>
        </p:nvSpPr>
        <p:spPr>
          <a:xfrm>
            <a:off x="3451538" y="1825625"/>
            <a:ext cx="1777285" cy="824248"/>
          </a:xfrm>
          <a:prstGeom prst="roundRect">
            <a:avLst/>
          </a:prstGeom>
          <a:solidFill>
            <a:srgbClr val="73A9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002060"/>
                </a:solidFill>
              </a:rPr>
              <a:t>Risk Değerlendirme</a:t>
            </a:r>
            <a:endParaRPr lang="tr-TR" b="1" dirty="0">
              <a:solidFill>
                <a:srgbClr val="002060"/>
              </a:solidFill>
            </a:endParaRPr>
          </a:p>
        </p:txBody>
      </p:sp>
      <p:cxnSp>
        <p:nvCxnSpPr>
          <p:cNvPr id="29" name="Düz Bağlayıcı 28"/>
          <p:cNvCxnSpPr/>
          <p:nvPr/>
        </p:nvCxnSpPr>
        <p:spPr>
          <a:xfrm>
            <a:off x="3451538" y="1942643"/>
            <a:ext cx="2145" cy="1877914"/>
          </a:xfrm>
          <a:prstGeom prst="line">
            <a:avLst/>
          </a:prstGeom>
        </p:spPr>
        <p:style>
          <a:lnRef idx="1">
            <a:schemeClr val="accent1"/>
          </a:lnRef>
          <a:fillRef idx="0">
            <a:schemeClr val="accent1"/>
          </a:fillRef>
          <a:effectRef idx="0">
            <a:schemeClr val="accent1"/>
          </a:effectRef>
          <a:fontRef idx="minor">
            <a:schemeClr val="tx1"/>
          </a:fontRef>
        </p:style>
      </p:cxnSp>
      <p:sp>
        <p:nvSpPr>
          <p:cNvPr id="30" name="Yuvarlatılmış Dikdörtgen 29"/>
          <p:cNvSpPr/>
          <p:nvPr/>
        </p:nvSpPr>
        <p:spPr>
          <a:xfrm>
            <a:off x="3606086" y="2842194"/>
            <a:ext cx="1390920" cy="631926"/>
          </a:xfrm>
          <a:prstGeom prst="roundRect">
            <a:avLst/>
          </a:prstGeom>
          <a:solidFill>
            <a:srgbClr val="73A9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rgbClr val="002060"/>
                </a:solidFill>
              </a:rPr>
              <a:t>Planlama ve Programlama</a:t>
            </a:r>
            <a:endParaRPr lang="tr-TR" sz="1200" b="1" dirty="0">
              <a:solidFill>
                <a:srgbClr val="002060"/>
              </a:solidFill>
            </a:endParaRPr>
          </a:p>
        </p:txBody>
      </p:sp>
      <p:sp>
        <p:nvSpPr>
          <p:cNvPr id="31" name="Yuvarlatılmış Dikdörtgen 30"/>
          <p:cNvSpPr/>
          <p:nvPr/>
        </p:nvSpPr>
        <p:spPr>
          <a:xfrm>
            <a:off x="3606085" y="3517473"/>
            <a:ext cx="1390920" cy="631926"/>
          </a:xfrm>
          <a:prstGeom prst="roundRect">
            <a:avLst/>
          </a:prstGeom>
          <a:solidFill>
            <a:srgbClr val="73A9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rgbClr val="002060"/>
                </a:solidFill>
              </a:rPr>
              <a:t>Risklerin Belirlenmesi ve Değerlendirilmesi</a:t>
            </a:r>
            <a:endParaRPr lang="tr-TR" sz="1200" b="1" dirty="0">
              <a:solidFill>
                <a:srgbClr val="002060"/>
              </a:solidFill>
            </a:endParaRPr>
          </a:p>
        </p:txBody>
      </p:sp>
      <p:cxnSp>
        <p:nvCxnSpPr>
          <p:cNvPr id="35" name="Düz Bağlayıcı 34"/>
          <p:cNvCxnSpPr>
            <a:endCxn id="30" idx="1"/>
          </p:cNvCxnSpPr>
          <p:nvPr/>
        </p:nvCxnSpPr>
        <p:spPr>
          <a:xfrm>
            <a:off x="3451538" y="3158157"/>
            <a:ext cx="1545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Düz Bağlayıcı 35"/>
          <p:cNvCxnSpPr/>
          <p:nvPr/>
        </p:nvCxnSpPr>
        <p:spPr>
          <a:xfrm>
            <a:off x="3449392" y="3820557"/>
            <a:ext cx="154548"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Yuvarlatılmış Dikdörtgen 39"/>
          <p:cNvSpPr/>
          <p:nvPr/>
        </p:nvSpPr>
        <p:spPr>
          <a:xfrm>
            <a:off x="5379077" y="1827839"/>
            <a:ext cx="1777285" cy="824248"/>
          </a:xfrm>
          <a:prstGeom prst="roundRect">
            <a:avLst/>
          </a:prstGeom>
          <a:solidFill>
            <a:srgbClr val="9EC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002060"/>
                </a:solidFill>
              </a:rPr>
              <a:t>Kontrol Faaliyetleri</a:t>
            </a:r>
            <a:endParaRPr lang="tr-TR" b="1" dirty="0">
              <a:solidFill>
                <a:srgbClr val="002060"/>
              </a:solidFill>
            </a:endParaRPr>
          </a:p>
        </p:txBody>
      </p:sp>
      <p:cxnSp>
        <p:nvCxnSpPr>
          <p:cNvPr id="41" name="Düz Bağlayıcı 40"/>
          <p:cNvCxnSpPr/>
          <p:nvPr/>
        </p:nvCxnSpPr>
        <p:spPr>
          <a:xfrm flipH="1">
            <a:off x="5366199" y="1983494"/>
            <a:ext cx="12878" cy="4687762"/>
          </a:xfrm>
          <a:prstGeom prst="line">
            <a:avLst/>
          </a:prstGeom>
        </p:spPr>
        <p:style>
          <a:lnRef idx="1">
            <a:schemeClr val="accent1"/>
          </a:lnRef>
          <a:fillRef idx="0">
            <a:schemeClr val="accent1"/>
          </a:fillRef>
          <a:effectRef idx="0">
            <a:schemeClr val="accent1"/>
          </a:effectRef>
          <a:fontRef idx="minor">
            <a:schemeClr val="tx1"/>
          </a:fontRef>
        </p:style>
      </p:cxnSp>
      <p:sp>
        <p:nvSpPr>
          <p:cNvPr id="42" name="Yuvarlatılmış Dikdörtgen 41"/>
          <p:cNvSpPr/>
          <p:nvPr/>
        </p:nvSpPr>
        <p:spPr>
          <a:xfrm>
            <a:off x="5533625" y="2883045"/>
            <a:ext cx="1236373" cy="631926"/>
          </a:xfrm>
          <a:prstGeom prst="roundRect">
            <a:avLst/>
          </a:prstGeom>
          <a:solidFill>
            <a:srgbClr val="9EC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rgbClr val="002060"/>
                </a:solidFill>
              </a:rPr>
              <a:t>Kontrol Stratejileri ve Yöntemleri</a:t>
            </a:r>
            <a:endParaRPr lang="tr-TR" sz="1200" b="1" dirty="0">
              <a:solidFill>
                <a:srgbClr val="002060"/>
              </a:solidFill>
            </a:endParaRPr>
          </a:p>
        </p:txBody>
      </p:sp>
      <p:sp>
        <p:nvSpPr>
          <p:cNvPr id="43" name="Yuvarlatılmış Dikdörtgen 42"/>
          <p:cNvSpPr/>
          <p:nvPr/>
        </p:nvSpPr>
        <p:spPr>
          <a:xfrm>
            <a:off x="5533624" y="3558324"/>
            <a:ext cx="1236373" cy="631926"/>
          </a:xfrm>
          <a:prstGeom prst="roundRect">
            <a:avLst/>
          </a:prstGeom>
          <a:solidFill>
            <a:srgbClr val="9EC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rgbClr val="002060"/>
                </a:solidFill>
              </a:rPr>
              <a:t>Prosedürlerin belirlenmesi</a:t>
            </a:r>
            <a:endParaRPr lang="tr-TR" sz="1200" b="1" dirty="0">
              <a:solidFill>
                <a:srgbClr val="002060"/>
              </a:solidFill>
            </a:endParaRPr>
          </a:p>
        </p:txBody>
      </p:sp>
      <p:sp>
        <p:nvSpPr>
          <p:cNvPr id="44" name="Yuvarlatılmış Dikdörtgen 43"/>
          <p:cNvSpPr/>
          <p:nvPr/>
        </p:nvSpPr>
        <p:spPr>
          <a:xfrm>
            <a:off x="5533624" y="4220724"/>
            <a:ext cx="1236373" cy="631926"/>
          </a:xfrm>
          <a:prstGeom prst="roundRect">
            <a:avLst/>
          </a:prstGeom>
          <a:solidFill>
            <a:srgbClr val="9EC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rgbClr val="002060"/>
                </a:solidFill>
              </a:rPr>
              <a:t>Görevler Ayrılığı</a:t>
            </a:r>
            <a:endParaRPr lang="tr-TR" sz="1200" b="1" dirty="0">
              <a:solidFill>
                <a:srgbClr val="002060"/>
              </a:solidFill>
            </a:endParaRPr>
          </a:p>
        </p:txBody>
      </p:sp>
      <p:sp>
        <p:nvSpPr>
          <p:cNvPr id="45" name="Yuvarlatılmış Dikdörtgen 44"/>
          <p:cNvSpPr/>
          <p:nvPr/>
        </p:nvSpPr>
        <p:spPr>
          <a:xfrm>
            <a:off x="5533624" y="4884505"/>
            <a:ext cx="1236373" cy="631926"/>
          </a:xfrm>
          <a:prstGeom prst="roundRect">
            <a:avLst/>
          </a:prstGeom>
          <a:solidFill>
            <a:srgbClr val="9EC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rgbClr val="002060"/>
                </a:solidFill>
              </a:rPr>
              <a:t>Hiyerarşik Kontroller</a:t>
            </a:r>
            <a:endParaRPr lang="tr-TR" sz="1200" b="1" dirty="0">
              <a:solidFill>
                <a:srgbClr val="002060"/>
              </a:solidFill>
            </a:endParaRPr>
          </a:p>
        </p:txBody>
      </p:sp>
      <p:sp>
        <p:nvSpPr>
          <p:cNvPr id="46" name="Yuvarlatılmış Dikdörtgen 45"/>
          <p:cNvSpPr/>
          <p:nvPr/>
        </p:nvSpPr>
        <p:spPr>
          <a:xfrm>
            <a:off x="5533623" y="5558495"/>
            <a:ext cx="1236373" cy="631926"/>
          </a:xfrm>
          <a:prstGeom prst="roundRect">
            <a:avLst/>
          </a:prstGeom>
          <a:solidFill>
            <a:srgbClr val="9EC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rgbClr val="002060"/>
                </a:solidFill>
              </a:rPr>
              <a:t>Faaliyetlerin Sürekliliği</a:t>
            </a:r>
            <a:endParaRPr lang="tr-TR" sz="1200" b="1" dirty="0">
              <a:solidFill>
                <a:srgbClr val="002060"/>
              </a:solidFill>
            </a:endParaRPr>
          </a:p>
        </p:txBody>
      </p:sp>
      <p:cxnSp>
        <p:nvCxnSpPr>
          <p:cNvPr id="47" name="Düz Bağlayıcı 46"/>
          <p:cNvCxnSpPr>
            <a:endCxn id="42" idx="1"/>
          </p:cNvCxnSpPr>
          <p:nvPr/>
        </p:nvCxnSpPr>
        <p:spPr>
          <a:xfrm>
            <a:off x="5379077" y="3199008"/>
            <a:ext cx="1545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Düz Bağlayıcı 47"/>
          <p:cNvCxnSpPr/>
          <p:nvPr/>
        </p:nvCxnSpPr>
        <p:spPr>
          <a:xfrm>
            <a:off x="5376931" y="3861408"/>
            <a:ext cx="1545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Düz Bağlayıcı 48"/>
          <p:cNvCxnSpPr/>
          <p:nvPr/>
        </p:nvCxnSpPr>
        <p:spPr>
          <a:xfrm>
            <a:off x="5374785" y="4540548"/>
            <a:ext cx="1545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Düz Bağlayıcı 49"/>
          <p:cNvCxnSpPr/>
          <p:nvPr/>
        </p:nvCxnSpPr>
        <p:spPr>
          <a:xfrm>
            <a:off x="5374785" y="5214982"/>
            <a:ext cx="1545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Düz Bağlayıcı 50"/>
          <p:cNvCxnSpPr/>
          <p:nvPr/>
        </p:nvCxnSpPr>
        <p:spPr>
          <a:xfrm>
            <a:off x="5374785" y="5854196"/>
            <a:ext cx="154548" cy="0"/>
          </a:xfrm>
          <a:prstGeom prst="line">
            <a:avLst/>
          </a:prstGeom>
        </p:spPr>
        <p:style>
          <a:lnRef idx="1">
            <a:schemeClr val="accent1"/>
          </a:lnRef>
          <a:fillRef idx="0">
            <a:schemeClr val="accent1"/>
          </a:fillRef>
          <a:effectRef idx="0">
            <a:schemeClr val="accent1"/>
          </a:effectRef>
          <a:fontRef idx="minor">
            <a:schemeClr val="tx1"/>
          </a:fontRef>
        </p:style>
      </p:cxnSp>
      <p:sp>
        <p:nvSpPr>
          <p:cNvPr id="52" name="Yuvarlatılmış Dikdörtgen 51"/>
          <p:cNvSpPr/>
          <p:nvPr/>
        </p:nvSpPr>
        <p:spPr>
          <a:xfrm>
            <a:off x="7319494" y="1824829"/>
            <a:ext cx="1777285" cy="824248"/>
          </a:xfrm>
          <a:prstGeom prst="roundRect">
            <a:avLst/>
          </a:prstGeom>
          <a:solidFill>
            <a:srgbClr val="C7DD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002060"/>
                </a:solidFill>
              </a:rPr>
              <a:t>Bilgi ve </a:t>
            </a:r>
            <a:br>
              <a:rPr lang="tr-TR" b="1" dirty="0" smtClean="0">
                <a:solidFill>
                  <a:srgbClr val="002060"/>
                </a:solidFill>
              </a:rPr>
            </a:br>
            <a:r>
              <a:rPr lang="tr-TR" b="1" dirty="0" smtClean="0">
                <a:solidFill>
                  <a:srgbClr val="002060"/>
                </a:solidFill>
              </a:rPr>
              <a:t>İletişim</a:t>
            </a:r>
            <a:endParaRPr lang="tr-TR" b="1" dirty="0">
              <a:solidFill>
                <a:srgbClr val="002060"/>
              </a:solidFill>
            </a:endParaRPr>
          </a:p>
        </p:txBody>
      </p:sp>
      <p:cxnSp>
        <p:nvCxnSpPr>
          <p:cNvPr id="53" name="Düz Bağlayıcı 52"/>
          <p:cNvCxnSpPr/>
          <p:nvPr/>
        </p:nvCxnSpPr>
        <p:spPr>
          <a:xfrm flipH="1">
            <a:off x="7306616" y="1983494"/>
            <a:ext cx="4292" cy="3231488"/>
          </a:xfrm>
          <a:prstGeom prst="line">
            <a:avLst/>
          </a:prstGeom>
        </p:spPr>
        <p:style>
          <a:lnRef idx="1">
            <a:schemeClr val="accent1"/>
          </a:lnRef>
          <a:fillRef idx="0">
            <a:schemeClr val="accent1"/>
          </a:fillRef>
          <a:effectRef idx="0">
            <a:schemeClr val="accent1"/>
          </a:effectRef>
          <a:fontRef idx="minor">
            <a:schemeClr val="tx1"/>
          </a:fontRef>
        </p:style>
      </p:cxnSp>
      <p:sp>
        <p:nvSpPr>
          <p:cNvPr id="54" name="Yuvarlatılmış Dikdörtgen 53"/>
          <p:cNvSpPr/>
          <p:nvPr/>
        </p:nvSpPr>
        <p:spPr>
          <a:xfrm>
            <a:off x="7465456" y="2883045"/>
            <a:ext cx="1236373" cy="631926"/>
          </a:xfrm>
          <a:prstGeom prst="roundRect">
            <a:avLst/>
          </a:prstGeom>
          <a:solidFill>
            <a:srgbClr val="C7DD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rgbClr val="002060"/>
                </a:solidFill>
              </a:rPr>
              <a:t>Bilgi ve İletişim Sistemleri</a:t>
            </a:r>
            <a:endParaRPr lang="tr-TR" sz="1200" b="1" dirty="0">
              <a:solidFill>
                <a:srgbClr val="002060"/>
              </a:solidFill>
            </a:endParaRPr>
          </a:p>
        </p:txBody>
      </p:sp>
      <p:sp>
        <p:nvSpPr>
          <p:cNvPr id="55" name="Yuvarlatılmış Dikdörtgen 54"/>
          <p:cNvSpPr/>
          <p:nvPr/>
        </p:nvSpPr>
        <p:spPr>
          <a:xfrm>
            <a:off x="7465455" y="3543810"/>
            <a:ext cx="1236373" cy="631926"/>
          </a:xfrm>
          <a:prstGeom prst="roundRect">
            <a:avLst/>
          </a:prstGeom>
          <a:solidFill>
            <a:srgbClr val="C7DD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rgbClr val="002060"/>
                </a:solidFill>
              </a:rPr>
              <a:t>Raporlama</a:t>
            </a:r>
            <a:endParaRPr lang="tr-TR" sz="1200" b="1" dirty="0">
              <a:solidFill>
                <a:srgbClr val="002060"/>
              </a:solidFill>
            </a:endParaRPr>
          </a:p>
        </p:txBody>
      </p:sp>
      <p:sp>
        <p:nvSpPr>
          <p:cNvPr id="56" name="Yuvarlatılmış Dikdörtgen 55"/>
          <p:cNvSpPr/>
          <p:nvPr/>
        </p:nvSpPr>
        <p:spPr>
          <a:xfrm>
            <a:off x="7465455" y="4206210"/>
            <a:ext cx="1236373" cy="631926"/>
          </a:xfrm>
          <a:prstGeom prst="roundRect">
            <a:avLst/>
          </a:prstGeom>
          <a:solidFill>
            <a:srgbClr val="C7DD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rgbClr val="002060"/>
                </a:solidFill>
              </a:rPr>
              <a:t>Kayıt ve Dosyalama</a:t>
            </a:r>
            <a:endParaRPr lang="tr-TR" sz="1200" b="1" dirty="0">
              <a:solidFill>
                <a:srgbClr val="002060"/>
              </a:solidFill>
            </a:endParaRPr>
          </a:p>
        </p:txBody>
      </p:sp>
      <p:sp>
        <p:nvSpPr>
          <p:cNvPr id="57" name="Yuvarlatılmış Dikdörtgen 56"/>
          <p:cNvSpPr/>
          <p:nvPr/>
        </p:nvSpPr>
        <p:spPr>
          <a:xfrm>
            <a:off x="7465455" y="4869991"/>
            <a:ext cx="1236373" cy="631926"/>
          </a:xfrm>
          <a:prstGeom prst="roundRect">
            <a:avLst/>
          </a:prstGeom>
          <a:solidFill>
            <a:srgbClr val="C7DD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rgbClr val="002060"/>
                </a:solidFill>
              </a:rPr>
              <a:t>Hata ve Usulsüzlüklerin Bildirilmesi</a:t>
            </a:r>
            <a:endParaRPr lang="tr-TR" sz="1200" b="1" dirty="0">
              <a:solidFill>
                <a:srgbClr val="002060"/>
              </a:solidFill>
            </a:endParaRPr>
          </a:p>
        </p:txBody>
      </p:sp>
      <p:cxnSp>
        <p:nvCxnSpPr>
          <p:cNvPr id="59" name="Düz Bağlayıcı 58"/>
          <p:cNvCxnSpPr>
            <a:endCxn id="54" idx="1"/>
          </p:cNvCxnSpPr>
          <p:nvPr/>
        </p:nvCxnSpPr>
        <p:spPr>
          <a:xfrm>
            <a:off x="7310908" y="3199008"/>
            <a:ext cx="1545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Düz Bağlayıcı 59"/>
          <p:cNvCxnSpPr/>
          <p:nvPr/>
        </p:nvCxnSpPr>
        <p:spPr>
          <a:xfrm>
            <a:off x="7308762" y="3861408"/>
            <a:ext cx="1545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Düz Bağlayıcı 60"/>
          <p:cNvCxnSpPr/>
          <p:nvPr/>
        </p:nvCxnSpPr>
        <p:spPr>
          <a:xfrm>
            <a:off x="7306616" y="4540548"/>
            <a:ext cx="1545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Düz Bağlayıcı 61"/>
          <p:cNvCxnSpPr/>
          <p:nvPr/>
        </p:nvCxnSpPr>
        <p:spPr>
          <a:xfrm>
            <a:off x="7306616" y="5214982"/>
            <a:ext cx="154548" cy="0"/>
          </a:xfrm>
          <a:prstGeom prst="line">
            <a:avLst/>
          </a:prstGeom>
        </p:spPr>
        <p:style>
          <a:lnRef idx="1">
            <a:schemeClr val="accent1"/>
          </a:lnRef>
          <a:fillRef idx="0">
            <a:schemeClr val="accent1"/>
          </a:fillRef>
          <a:effectRef idx="0">
            <a:schemeClr val="accent1"/>
          </a:effectRef>
          <a:fontRef idx="minor">
            <a:schemeClr val="tx1"/>
          </a:fontRef>
        </p:style>
      </p:cxnSp>
      <p:sp>
        <p:nvSpPr>
          <p:cNvPr id="64" name="Yuvarlatılmış Dikdörtgen 63"/>
          <p:cNvSpPr/>
          <p:nvPr/>
        </p:nvSpPr>
        <p:spPr>
          <a:xfrm>
            <a:off x="9207318" y="1825625"/>
            <a:ext cx="1777285" cy="82424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002060"/>
                </a:solidFill>
              </a:rPr>
              <a:t>İzleme</a:t>
            </a:r>
            <a:endParaRPr lang="tr-TR" b="1" dirty="0">
              <a:solidFill>
                <a:srgbClr val="002060"/>
              </a:solidFill>
            </a:endParaRPr>
          </a:p>
        </p:txBody>
      </p:sp>
      <p:cxnSp>
        <p:nvCxnSpPr>
          <p:cNvPr id="65" name="Düz Bağlayıcı 64"/>
          <p:cNvCxnSpPr/>
          <p:nvPr/>
        </p:nvCxnSpPr>
        <p:spPr>
          <a:xfrm flipH="1">
            <a:off x="9205172" y="1942643"/>
            <a:ext cx="2146" cy="1877914"/>
          </a:xfrm>
          <a:prstGeom prst="line">
            <a:avLst/>
          </a:prstGeom>
        </p:spPr>
        <p:style>
          <a:lnRef idx="1">
            <a:schemeClr val="accent1"/>
          </a:lnRef>
          <a:fillRef idx="0">
            <a:schemeClr val="accent1"/>
          </a:fillRef>
          <a:effectRef idx="0">
            <a:schemeClr val="accent1"/>
          </a:effectRef>
          <a:fontRef idx="minor">
            <a:schemeClr val="tx1"/>
          </a:fontRef>
        </p:style>
      </p:cxnSp>
      <p:sp>
        <p:nvSpPr>
          <p:cNvPr id="66" name="Yuvarlatılmış Dikdörtgen 65"/>
          <p:cNvSpPr/>
          <p:nvPr/>
        </p:nvSpPr>
        <p:spPr>
          <a:xfrm>
            <a:off x="9361866" y="2842194"/>
            <a:ext cx="1236373" cy="63192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rgbClr val="002060"/>
                </a:solidFill>
              </a:rPr>
              <a:t>İç Kontrolün Değerlemesi</a:t>
            </a:r>
            <a:endParaRPr lang="tr-TR" sz="1200" b="1" dirty="0">
              <a:solidFill>
                <a:srgbClr val="002060"/>
              </a:solidFill>
            </a:endParaRPr>
          </a:p>
        </p:txBody>
      </p:sp>
      <p:sp>
        <p:nvSpPr>
          <p:cNvPr id="67" name="Yuvarlatılmış Dikdörtgen 66"/>
          <p:cNvSpPr/>
          <p:nvPr/>
        </p:nvSpPr>
        <p:spPr>
          <a:xfrm>
            <a:off x="9361865" y="3517473"/>
            <a:ext cx="1236373" cy="63192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rgbClr val="002060"/>
                </a:solidFill>
              </a:rPr>
              <a:t>İç Denetim</a:t>
            </a:r>
            <a:endParaRPr lang="tr-TR" sz="1200" b="1" dirty="0">
              <a:solidFill>
                <a:srgbClr val="002060"/>
              </a:solidFill>
            </a:endParaRPr>
          </a:p>
        </p:txBody>
      </p:sp>
      <p:cxnSp>
        <p:nvCxnSpPr>
          <p:cNvPr id="71" name="Düz Bağlayıcı 70"/>
          <p:cNvCxnSpPr>
            <a:endCxn id="66" idx="1"/>
          </p:cNvCxnSpPr>
          <p:nvPr/>
        </p:nvCxnSpPr>
        <p:spPr>
          <a:xfrm>
            <a:off x="9207318" y="3158157"/>
            <a:ext cx="1545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Düz Bağlayıcı 71"/>
          <p:cNvCxnSpPr/>
          <p:nvPr/>
        </p:nvCxnSpPr>
        <p:spPr>
          <a:xfrm>
            <a:off x="9205172" y="3820557"/>
            <a:ext cx="154548" cy="0"/>
          </a:xfrm>
          <a:prstGeom prst="line">
            <a:avLst/>
          </a:prstGeom>
        </p:spPr>
        <p:style>
          <a:lnRef idx="1">
            <a:schemeClr val="accent1"/>
          </a:lnRef>
          <a:fillRef idx="0">
            <a:schemeClr val="accent1"/>
          </a:fillRef>
          <a:effectRef idx="0">
            <a:schemeClr val="accent1"/>
          </a:effectRef>
          <a:fontRef idx="minor">
            <a:schemeClr val="tx1"/>
          </a:fontRef>
        </p:style>
      </p:cxnSp>
      <p:sp>
        <p:nvSpPr>
          <p:cNvPr id="85" name="Yuvarlatılmış Dikdörtgen 84"/>
          <p:cNvSpPr/>
          <p:nvPr/>
        </p:nvSpPr>
        <p:spPr>
          <a:xfrm>
            <a:off x="5533623" y="6242682"/>
            <a:ext cx="1236373" cy="631926"/>
          </a:xfrm>
          <a:prstGeom prst="roundRect">
            <a:avLst/>
          </a:prstGeom>
          <a:solidFill>
            <a:srgbClr val="9EC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rgbClr val="002060"/>
                </a:solidFill>
              </a:rPr>
              <a:t>Bilgi Kontrol Sistemleri</a:t>
            </a:r>
            <a:endParaRPr lang="tr-TR" sz="1200" b="1" dirty="0">
              <a:solidFill>
                <a:srgbClr val="002060"/>
              </a:solidFill>
            </a:endParaRPr>
          </a:p>
        </p:txBody>
      </p:sp>
      <p:cxnSp>
        <p:nvCxnSpPr>
          <p:cNvPr id="87" name="Düz Bağlayıcı 86"/>
          <p:cNvCxnSpPr/>
          <p:nvPr/>
        </p:nvCxnSpPr>
        <p:spPr>
          <a:xfrm>
            <a:off x="5379077" y="6671256"/>
            <a:ext cx="154548" cy="0"/>
          </a:xfrm>
          <a:prstGeom prst="line">
            <a:avLst/>
          </a:prstGeom>
        </p:spPr>
        <p:style>
          <a:lnRef idx="1">
            <a:schemeClr val="accent1"/>
          </a:lnRef>
          <a:fillRef idx="0">
            <a:schemeClr val="accent1"/>
          </a:fillRef>
          <a:effectRef idx="0">
            <a:schemeClr val="accent1"/>
          </a:effectRef>
          <a:fontRef idx="minor">
            <a:schemeClr val="tx1"/>
          </a:fontRef>
        </p:style>
      </p:cxnSp>
      <p:sp>
        <p:nvSpPr>
          <p:cNvPr id="91" name="Unvan 1"/>
          <p:cNvSpPr>
            <a:spLocks noGrp="1"/>
          </p:cNvSpPr>
          <p:nvPr>
            <p:ph type="title"/>
          </p:nvPr>
        </p:nvSpPr>
        <p:spPr>
          <a:xfrm>
            <a:off x="838200" y="365125"/>
            <a:ext cx="10515600" cy="1325563"/>
          </a:xfrm>
        </p:spPr>
        <p:txBody>
          <a:bodyPr>
            <a:normAutofit/>
          </a:bodyPr>
          <a:lstStyle/>
          <a:p>
            <a:pPr algn="ctr"/>
            <a:r>
              <a:rPr lang="tr-TR" sz="3600" b="1" dirty="0" smtClean="0">
                <a:solidFill>
                  <a:srgbClr val="44BCCB"/>
                </a:solidFill>
                <a:latin typeface="+mn-lt"/>
              </a:rPr>
              <a:t>İç Kontrol Sistemi</a:t>
            </a:r>
            <a:endParaRPr lang="tr-TR" sz="3600" b="1" dirty="0">
              <a:solidFill>
                <a:srgbClr val="44BCCB"/>
              </a:solidFill>
              <a:latin typeface="+mn-lt"/>
            </a:endParaRPr>
          </a:p>
        </p:txBody>
      </p:sp>
      <p:pic>
        <p:nvPicPr>
          <p:cNvPr id="92" name="Resim 9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93" name="Resim 9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sp>
        <p:nvSpPr>
          <p:cNvPr id="96" name="Yuvarlatılmış Dikdörtgen 95"/>
          <p:cNvSpPr/>
          <p:nvPr/>
        </p:nvSpPr>
        <p:spPr>
          <a:xfrm>
            <a:off x="3432659" y="1489570"/>
            <a:ext cx="1779431" cy="3010127"/>
          </a:xfrm>
          <a:prstGeom prst="round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6983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0-#ppt_h/2"/>
                                          </p:val>
                                        </p:tav>
                                        <p:tav tm="100000">
                                          <p:val>
                                            <p:strVal val="#ppt_y"/>
                                          </p:val>
                                        </p:tav>
                                      </p:tavLst>
                                    </p:anim>
                                  </p:childTnLst>
                                </p:cTn>
                              </p:par>
                              <p:par>
                                <p:cTn id="51" presetID="2" presetClass="entr" presetSubtype="1"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ppt_x"/>
                                          </p:val>
                                        </p:tav>
                                        <p:tav tm="100000">
                                          <p:val>
                                            <p:strVal val="#ppt_x"/>
                                          </p:val>
                                        </p:tav>
                                      </p:tavLst>
                                    </p:anim>
                                    <p:anim calcmode="lin" valueType="num">
                                      <p:cBhvr additive="base">
                                        <p:cTn id="54" dur="500" fill="hold"/>
                                        <p:tgtEl>
                                          <p:spTgt spid="29"/>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ppt_x"/>
                                          </p:val>
                                        </p:tav>
                                        <p:tav tm="100000">
                                          <p:val>
                                            <p:strVal val="#ppt_x"/>
                                          </p:val>
                                        </p:tav>
                                      </p:tavLst>
                                    </p:anim>
                                    <p:anim calcmode="lin" valueType="num">
                                      <p:cBhvr additive="base">
                                        <p:cTn id="58" dur="500" fill="hold"/>
                                        <p:tgtEl>
                                          <p:spTgt spid="30"/>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ppt_x"/>
                                          </p:val>
                                        </p:tav>
                                        <p:tav tm="100000">
                                          <p:val>
                                            <p:strVal val="#ppt_x"/>
                                          </p:val>
                                        </p:tav>
                                      </p:tavLst>
                                    </p:anim>
                                    <p:anim calcmode="lin" valueType="num">
                                      <p:cBhvr additive="base">
                                        <p:cTn id="62" dur="500" fill="hold"/>
                                        <p:tgtEl>
                                          <p:spTgt spid="31"/>
                                        </p:tgtEl>
                                        <p:attrNameLst>
                                          <p:attrName>ppt_y</p:attrName>
                                        </p:attrNameLst>
                                      </p:cBhvr>
                                      <p:tavLst>
                                        <p:tav tm="0">
                                          <p:val>
                                            <p:strVal val="0-#ppt_h/2"/>
                                          </p:val>
                                        </p:tav>
                                        <p:tav tm="100000">
                                          <p:val>
                                            <p:strVal val="#ppt_y"/>
                                          </p:val>
                                        </p:tav>
                                      </p:tavLst>
                                    </p:anim>
                                  </p:childTnLst>
                                </p:cTn>
                              </p:par>
                              <p:par>
                                <p:cTn id="63" presetID="2" presetClass="entr" presetSubtype="1"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additive="base">
                                        <p:cTn id="65" dur="500" fill="hold"/>
                                        <p:tgtEl>
                                          <p:spTgt spid="35"/>
                                        </p:tgtEl>
                                        <p:attrNameLst>
                                          <p:attrName>ppt_x</p:attrName>
                                        </p:attrNameLst>
                                      </p:cBhvr>
                                      <p:tavLst>
                                        <p:tav tm="0">
                                          <p:val>
                                            <p:strVal val="#ppt_x"/>
                                          </p:val>
                                        </p:tav>
                                        <p:tav tm="100000">
                                          <p:val>
                                            <p:strVal val="#ppt_x"/>
                                          </p:val>
                                        </p:tav>
                                      </p:tavLst>
                                    </p:anim>
                                    <p:anim calcmode="lin" valueType="num">
                                      <p:cBhvr additive="base">
                                        <p:cTn id="66" dur="500" fill="hold"/>
                                        <p:tgtEl>
                                          <p:spTgt spid="35"/>
                                        </p:tgtEl>
                                        <p:attrNameLst>
                                          <p:attrName>ppt_y</p:attrName>
                                        </p:attrNameLst>
                                      </p:cBhvr>
                                      <p:tavLst>
                                        <p:tav tm="0">
                                          <p:val>
                                            <p:strVal val="0-#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ppt_x"/>
                                          </p:val>
                                        </p:tav>
                                        <p:tav tm="100000">
                                          <p:val>
                                            <p:strVal val="#ppt_x"/>
                                          </p:val>
                                        </p:tav>
                                      </p:tavLst>
                                    </p:anim>
                                    <p:anim calcmode="lin" valueType="num">
                                      <p:cBhvr additive="base">
                                        <p:cTn id="70"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1" fill="hold" nodeType="click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additive="base">
                                        <p:cTn id="75" dur="500" fill="hold"/>
                                        <p:tgtEl>
                                          <p:spTgt spid="49"/>
                                        </p:tgtEl>
                                        <p:attrNameLst>
                                          <p:attrName>ppt_x</p:attrName>
                                        </p:attrNameLst>
                                      </p:cBhvr>
                                      <p:tavLst>
                                        <p:tav tm="0">
                                          <p:val>
                                            <p:strVal val="#ppt_x"/>
                                          </p:val>
                                        </p:tav>
                                        <p:tav tm="100000">
                                          <p:val>
                                            <p:strVal val="#ppt_x"/>
                                          </p:val>
                                        </p:tav>
                                      </p:tavLst>
                                    </p:anim>
                                    <p:anim calcmode="lin" valueType="num">
                                      <p:cBhvr additive="base">
                                        <p:cTn id="76" dur="500" fill="hold"/>
                                        <p:tgtEl>
                                          <p:spTgt spid="49"/>
                                        </p:tgtEl>
                                        <p:attrNameLst>
                                          <p:attrName>ppt_y</p:attrName>
                                        </p:attrNameLst>
                                      </p:cBhvr>
                                      <p:tavLst>
                                        <p:tav tm="0">
                                          <p:val>
                                            <p:strVal val="0-#ppt_h/2"/>
                                          </p:val>
                                        </p:tav>
                                        <p:tav tm="100000">
                                          <p:val>
                                            <p:strVal val="#ppt_y"/>
                                          </p:val>
                                        </p:tav>
                                      </p:tavLst>
                                    </p:anim>
                                  </p:childTnLst>
                                </p:cTn>
                              </p:par>
                              <p:par>
                                <p:cTn id="77" presetID="2" presetClass="entr" presetSubtype="1" fill="hold"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ppt_x"/>
                                          </p:val>
                                        </p:tav>
                                        <p:tav tm="100000">
                                          <p:val>
                                            <p:strVal val="#ppt_x"/>
                                          </p:val>
                                        </p:tav>
                                      </p:tavLst>
                                    </p:anim>
                                    <p:anim calcmode="lin" valueType="num">
                                      <p:cBhvr additive="base">
                                        <p:cTn id="80" dur="500" fill="hold"/>
                                        <p:tgtEl>
                                          <p:spTgt spid="50"/>
                                        </p:tgtEl>
                                        <p:attrNameLst>
                                          <p:attrName>ppt_y</p:attrName>
                                        </p:attrNameLst>
                                      </p:cBhvr>
                                      <p:tavLst>
                                        <p:tav tm="0">
                                          <p:val>
                                            <p:strVal val="0-#ppt_h/2"/>
                                          </p:val>
                                        </p:tav>
                                        <p:tav tm="100000">
                                          <p:val>
                                            <p:strVal val="#ppt_y"/>
                                          </p:val>
                                        </p:tav>
                                      </p:tavLst>
                                    </p:anim>
                                  </p:childTnLst>
                                </p:cTn>
                              </p:par>
                              <p:par>
                                <p:cTn id="81" presetID="2" presetClass="entr" presetSubtype="1" fill="hold" grpId="0" nodeType="withEffect">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cBhvr additive="base">
                                        <p:cTn id="83" dur="500" fill="hold"/>
                                        <p:tgtEl>
                                          <p:spTgt spid="40"/>
                                        </p:tgtEl>
                                        <p:attrNameLst>
                                          <p:attrName>ppt_x</p:attrName>
                                        </p:attrNameLst>
                                      </p:cBhvr>
                                      <p:tavLst>
                                        <p:tav tm="0">
                                          <p:val>
                                            <p:strVal val="#ppt_x"/>
                                          </p:val>
                                        </p:tav>
                                        <p:tav tm="100000">
                                          <p:val>
                                            <p:strVal val="#ppt_x"/>
                                          </p:val>
                                        </p:tav>
                                      </p:tavLst>
                                    </p:anim>
                                    <p:anim calcmode="lin" valueType="num">
                                      <p:cBhvr additive="base">
                                        <p:cTn id="84" dur="500" fill="hold"/>
                                        <p:tgtEl>
                                          <p:spTgt spid="40"/>
                                        </p:tgtEl>
                                        <p:attrNameLst>
                                          <p:attrName>ppt_y</p:attrName>
                                        </p:attrNameLst>
                                      </p:cBhvr>
                                      <p:tavLst>
                                        <p:tav tm="0">
                                          <p:val>
                                            <p:strVal val="0-#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41"/>
                                        </p:tgtEl>
                                        <p:attrNameLst>
                                          <p:attrName>style.visibility</p:attrName>
                                        </p:attrNameLst>
                                      </p:cBhvr>
                                      <p:to>
                                        <p:strVal val="visible"/>
                                      </p:to>
                                    </p:set>
                                    <p:anim calcmode="lin" valueType="num">
                                      <p:cBhvr additive="base">
                                        <p:cTn id="87" dur="500" fill="hold"/>
                                        <p:tgtEl>
                                          <p:spTgt spid="41"/>
                                        </p:tgtEl>
                                        <p:attrNameLst>
                                          <p:attrName>ppt_x</p:attrName>
                                        </p:attrNameLst>
                                      </p:cBhvr>
                                      <p:tavLst>
                                        <p:tav tm="0">
                                          <p:val>
                                            <p:strVal val="#ppt_x"/>
                                          </p:val>
                                        </p:tav>
                                        <p:tav tm="100000">
                                          <p:val>
                                            <p:strVal val="#ppt_x"/>
                                          </p:val>
                                        </p:tav>
                                      </p:tavLst>
                                    </p:anim>
                                    <p:anim calcmode="lin" valueType="num">
                                      <p:cBhvr additive="base">
                                        <p:cTn id="88" dur="500" fill="hold"/>
                                        <p:tgtEl>
                                          <p:spTgt spid="41"/>
                                        </p:tgtEl>
                                        <p:attrNameLst>
                                          <p:attrName>ppt_y</p:attrName>
                                        </p:attrNameLst>
                                      </p:cBhvr>
                                      <p:tavLst>
                                        <p:tav tm="0">
                                          <p:val>
                                            <p:strVal val="0-#ppt_h/2"/>
                                          </p:val>
                                        </p:tav>
                                        <p:tav tm="100000">
                                          <p:val>
                                            <p:strVal val="#ppt_y"/>
                                          </p:val>
                                        </p:tav>
                                      </p:tavLst>
                                    </p:anim>
                                  </p:childTnLst>
                                </p:cTn>
                              </p:par>
                              <p:par>
                                <p:cTn id="89" presetID="2" presetClass="entr" presetSubtype="1" fill="hold" grpId="0" nodeType="with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0-#ppt_h/2"/>
                                          </p:val>
                                        </p:tav>
                                        <p:tav tm="100000">
                                          <p:val>
                                            <p:strVal val="#ppt_y"/>
                                          </p:val>
                                        </p:tav>
                                      </p:tavLst>
                                    </p:anim>
                                  </p:childTnLst>
                                </p:cTn>
                              </p:par>
                              <p:par>
                                <p:cTn id="93" presetID="2" presetClass="entr" presetSubtype="1" fill="hold" grpId="0" nodeType="withEffect">
                                  <p:stCondLst>
                                    <p:cond delay="0"/>
                                  </p:stCondLst>
                                  <p:childTnLst>
                                    <p:set>
                                      <p:cBhvr>
                                        <p:cTn id="94" dur="1" fill="hold">
                                          <p:stCondLst>
                                            <p:cond delay="0"/>
                                          </p:stCondLst>
                                        </p:cTn>
                                        <p:tgtEl>
                                          <p:spTgt spid="43"/>
                                        </p:tgtEl>
                                        <p:attrNameLst>
                                          <p:attrName>style.visibility</p:attrName>
                                        </p:attrNameLst>
                                      </p:cBhvr>
                                      <p:to>
                                        <p:strVal val="visible"/>
                                      </p:to>
                                    </p:set>
                                    <p:anim calcmode="lin" valueType="num">
                                      <p:cBhvr additive="base">
                                        <p:cTn id="95" dur="500" fill="hold"/>
                                        <p:tgtEl>
                                          <p:spTgt spid="43"/>
                                        </p:tgtEl>
                                        <p:attrNameLst>
                                          <p:attrName>ppt_x</p:attrName>
                                        </p:attrNameLst>
                                      </p:cBhvr>
                                      <p:tavLst>
                                        <p:tav tm="0">
                                          <p:val>
                                            <p:strVal val="#ppt_x"/>
                                          </p:val>
                                        </p:tav>
                                        <p:tav tm="100000">
                                          <p:val>
                                            <p:strVal val="#ppt_x"/>
                                          </p:val>
                                        </p:tav>
                                      </p:tavLst>
                                    </p:anim>
                                    <p:anim calcmode="lin" valueType="num">
                                      <p:cBhvr additive="base">
                                        <p:cTn id="96" dur="500" fill="hold"/>
                                        <p:tgtEl>
                                          <p:spTgt spid="43"/>
                                        </p:tgtEl>
                                        <p:attrNameLst>
                                          <p:attrName>ppt_y</p:attrName>
                                        </p:attrNameLst>
                                      </p:cBhvr>
                                      <p:tavLst>
                                        <p:tav tm="0">
                                          <p:val>
                                            <p:strVal val="0-#ppt_h/2"/>
                                          </p:val>
                                        </p:tav>
                                        <p:tav tm="100000">
                                          <p:val>
                                            <p:strVal val="#ppt_y"/>
                                          </p:val>
                                        </p:tav>
                                      </p:tavLst>
                                    </p:anim>
                                  </p:childTnLst>
                                </p:cTn>
                              </p:par>
                              <p:par>
                                <p:cTn id="97" presetID="2" presetClass="entr" presetSubtype="1" fill="hold" grpId="0" nodeType="withEffect">
                                  <p:stCondLst>
                                    <p:cond delay="0"/>
                                  </p:stCondLst>
                                  <p:childTnLst>
                                    <p:set>
                                      <p:cBhvr>
                                        <p:cTn id="98" dur="1" fill="hold">
                                          <p:stCondLst>
                                            <p:cond delay="0"/>
                                          </p:stCondLst>
                                        </p:cTn>
                                        <p:tgtEl>
                                          <p:spTgt spid="44"/>
                                        </p:tgtEl>
                                        <p:attrNameLst>
                                          <p:attrName>style.visibility</p:attrName>
                                        </p:attrNameLst>
                                      </p:cBhvr>
                                      <p:to>
                                        <p:strVal val="visible"/>
                                      </p:to>
                                    </p:set>
                                    <p:anim calcmode="lin" valueType="num">
                                      <p:cBhvr additive="base">
                                        <p:cTn id="99" dur="500" fill="hold"/>
                                        <p:tgtEl>
                                          <p:spTgt spid="44"/>
                                        </p:tgtEl>
                                        <p:attrNameLst>
                                          <p:attrName>ppt_x</p:attrName>
                                        </p:attrNameLst>
                                      </p:cBhvr>
                                      <p:tavLst>
                                        <p:tav tm="0">
                                          <p:val>
                                            <p:strVal val="#ppt_x"/>
                                          </p:val>
                                        </p:tav>
                                        <p:tav tm="100000">
                                          <p:val>
                                            <p:strVal val="#ppt_x"/>
                                          </p:val>
                                        </p:tav>
                                      </p:tavLst>
                                    </p:anim>
                                    <p:anim calcmode="lin" valueType="num">
                                      <p:cBhvr additive="base">
                                        <p:cTn id="100" dur="500" fill="hold"/>
                                        <p:tgtEl>
                                          <p:spTgt spid="44"/>
                                        </p:tgtEl>
                                        <p:attrNameLst>
                                          <p:attrName>ppt_y</p:attrName>
                                        </p:attrNameLst>
                                      </p:cBhvr>
                                      <p:tavLst>
                                        <p:tav tm="0">
                                          <p:val>
                                            <p:strVal val="0-#ppt_h/2"/>
                                          </p:val>
                                        </p:tav>
                                        <p:tav tm="100000">
                                          <p:val>
                                            <p:strVal val="#ppt_y"/>
                                          </p:val>
                                        </p:tav>
                                      </p:tavLst>
                                    </p:anim>
                                  </p:childTnLst>
                                </p:cTn>
                              </p:par>
                              <p:par>
                                <p:cTn id="101" presetID="2" presetClass="entr" presetSubtype="1"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additive="base">
                                        <p:cTn id="103" dur="500" fill="hold"/>
                                        <p:tgtEl>
                                          <p:spTgt spid="45"/>
                                        </p:tgtEl>
                                        <p:attrNameLst>
                                          <p:attrName>ppt_x</p:attrName>
                                        </p:attrNameLst>
                                      </p:cBhvr>
                                      <p:tavLst>
                                        <p:tav tm="0">
                                          <p:val>
                                            <p:strVal val="#ppt_x"/>
                                          </p:val>
                                        </p:tav>
                                        <p:tav tm="100000">
                                          <p:val>
                                            <p:strVal val="#ppt_x"/>
                                          </p:val>
                                        </p:tav>
                                      </p:tavLst>
                                    </p:anim>
                                    <p:anim calcmode="lin" valueType="num">
                                      <p:cBhvr additive="base">
                                        <p:cTn id="104" dur="500" fill="hold"/>
                                        <p:tgtEl>
                                          <p:spTgt spid="45"/>
                                        </p:tgtEl>
                                        <p:attrNameLst>
                                          <p:attrName>ppt_y</p:attrName>
                                        </p:attrNameLst>
                                      </p:cBhvr>
                                      <p:tavLst>
                                        <p:tav tm="0">
                                          <p:val>
                                            <p:strVal val="0-#ppt_h/2"/>
                                          </p:val>
                                        </p:tav>
                                        <p:tav tm="100000">
                                          <p:val>
                                            <p:strVal val="#ppt_y"/>
                                          </p:val>
                                        </p:tav>
                                      </p:tavLst>
                                    </p:anim>
                                  </p:childTnLst>
                                </p:cTn>
                              </p:par>
                              <p:par>
                                <p:cTn id="105" presetID="2" presetClass="entr" presetSubtype="1" fill="hold" grpId="0" nodeType="withEffect">
                                  <p:stCondLst>
                                    <p:cond delay="0"/>
                                  </p:stCondLst>
                                  <p:childTnLst>
                                    <p:set>
                                      <p:cBhvr>
                                        <p:cTn id="106" dur="1" fill="hold">
                                          <p:stCondLst>
                                            <p:cond delay="0"/>
                                          </p:stCondLst>
                                        </p:cTn>
                                        <p:tgtEl>
                                          <p:spTgt spid="46"/>
                                        </p:tgtEl>
                                        <p:attrNameLst>
                                          <p:attrName>style.visibility</p:attrName>
                                        </p:attrNameLst>
                                      </p:cBhvr>
                                      <p:to>
                                        <p:strVal val="visible"/>
                                      </p:to>
                                    </p:set>
                                    <p:anim calcmode="lin" valueType="num">
                                      <p:cBhvr additive="base">
                                        <p:cTn id="107" dur="500" fill="hold"/>
                                        <p:tgtEl>
                                          <p:spTgt spid="46"/>
                                        </p:tgtEl>
                                        <p:attrNameLst>
                                          <p:attrName>ppt_x</p:attrName>
                                        </p:attrNameLst>
                                      </p:cBhvr>
                                      <p:tavLst>
                                        <p:tav tm="0">
                                          <p:val>
                                            <p:strVal val="#ppt_x"/>
                                          </p:val>
                                        </p:tav>
                                        <p:tav tm="100000">
                                          <p:val>
                                            <p:strVal val="#ppt_x"/>
                                          </p:val>
                                        </p:tav>
                                      </p:tavLst>
                                    </p:anim>
                                    <p:anim calcmode="lin" valueType="num">
                                      <p:cBhvr additive="base">
                                        <p:cTn id="108" dur="500" fill="hold"/>
                                        <p:tgtEl>
                                          <p:spTgt spid="46"/>
                                        </p:tgtEl>
                                        <p:attrNameLst>
                                          <p:attrName>ppt_y</p:attrName>
                                        </p:attrNameLst>
                                      </p:cBhvr>
                                      <p:tavLst>
                                        <p:tav tm="0">
                                          <p:val>
                                            <p:strVal val="0-#ppt_h/2"/>
                                          </p:val>
                                        </p:tav>
                                        <p:tav tm="100000">
                                          <p:val>
                                            <p:strVal val="#ppt_y"/>
                                          </p:val>
                                        </p:tav>
                                      </p:tavLst>
                                    </p:anim>
                                  </p:childTnLst>
                                </p:cTn>
                              </p:par>
                              <p:par>
                                <p:cTn id="109" presetID="2" presetClass="entr" presetSubtype="1" fill="hold"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additive="base">
                                        <p:cTn id="111" dur="500" fill="hold"/>
                                        <p:tgtEl>
                                          <p:spTgt spid="47"/>
                                        </p:tgtEl>
                                        <p:attrNameLst>
                                          <p:attrName>ppt_x</p:attrName>
                                        </p:attrNameLst>
                                      </p:cBhvr>
                                      <p:tavLst>
                                        <p:tav tm="0">
                                          <p:val>
                                            <p:strVal val="#ppt_x"/>
                                          </p:val>
                                        </p:tav>
                                        <p:tav tm="100000">
                                          <p:val>
                                            <p:strVal val="#ppt_x"/>
                                          </p:val>
                                        </p:tav>
                                      </p:tavLst>
                                    </p:anim>
                                    <p:anim calcmode="lin" valueType="num">
                                      <p:cBhvr additive="base">
                                        <p:cTn id="112" dur="500" fill="hold"/>
                                        <p:tgtEl>
                                          <p:spTgt spid="47"/>
                                        </p:tgtEl>
                                        <p:attrNameLst>
                                          <p:attrName>ppt_y</p:attrName>
                                        </p:attrNameLst>
                                      </p:cBhvr>
                                      <p:tavLst>
                                        <p:tav tm="0">
                                          <p:val>
                                            <p:strVal val="0-#ppt_h/2"/>
                                          </p:val>
                                        </p:tav>
                                        <p:tav tm="100000">
                                          <p:val>
                                            <p:strVal val="#ppt_y"/>
                                          </p:val>
                                        </p:tav>
                                      </p:tavLst>
                                    </p:anim>
                                  </p:childTnLst>
                                </p:cTn>
                              </p:par>
                              <p:par>
                                <p:cTn id="113" presetID="2" presetClass="entr" presetSubtype="1" fill="hold" nodeType="withEffect">
                                  <p:stCondLst>
                                    <p:cond delay="0"/>
                                  </p:stCondLst>
                                  <p:childTnLst>
                                    <p:set>
                                      <p:cBhvr>
                                        <p:cTn id="114" dur="1" fill="hold">
                                          <p:stCondLst>
                                            <p:cond delay="0"/>
                                          </p:stCondLst>
                                        </p:cTn>
                                        <p:tgtEl>
                                          <p:spTgt spid="48"/>
                                        </p:tgtEl>
                                        <p:attrNameLst>
                                          <p:attrName>style.visibility</p:attrName>
                                        </p:attrNameLst>
                                      </p:cBhvr>
                                      <p:to>
                                        <p:strVal val="visible"/>
                                      </p:to>
                                    </p:set>
                                    <p:anim calcmode="lin" valueType="num">
                                      <p:cBhvr additive="base">
                                        <p:cTn id="115" dur="500" fill="hold"/>
                                        <p:tgtEl>
                                          <p:spTgt spid="48"/>
                                        </p:tgtEl>
                                        <p:attrNameLst>
                                          <p:attrName>ppt_x</p:attrName>
                                        </p:attrNameLst>
                                      </p:cBhvr>
                                      <p:tavLst>
                                        <p:tav tm="0">
                                          <p:val>
                                            <p:strVal val="#ppt_x"/>
                                          </p:val>
                                        </p:tav>
                                        <p:tav tm="100000">
                                          <p:val>
                                            <p:strVal val="#ppt_x"/>
                                          </p:val>
                                        </p:tav>
                                      </p:tavLst>
                                    </p:anim>
                                    <p:anim calcmode="lin" valueType="num">
                                      <p:cBhvr additive="base">
                                        <p:cTn id="116" dur="500" fill="hold"/>
                                        <p:tgtEl>
                                          <p:spTgt spid="48"/>
                                        </p:tgtEl>
                                        <p:attrNameLst>
                                          <p:attrName>ppt_y</p:attrName>
                                        </p:attrNameLst>
                                      </p:cBhvr>
                                      <p:tavLst>
                                        <p:tav tm="0">
                                          <p:val>
                                            <p:strVal val="0-#ppt_h/2"/>
                                          </p:val>
                                        </p:tav>
                                        <p:tav tm="100000">
                                          <p:val>
                                            <p:strVal val="#ppt_y"/>
                                          </p:val>
                                        </p:tav>
                                      </p:tavLst>
                                    </p:anim>
                                  </p:childTnLst>
                                </p:cTn>
                              </p:par>
                              <p:par>
                                <p:cTn id="117" presetID="2" presetClass="entr" presetSubtype="1" fill="hold" nodeType="with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additive="base">
                                        <p:cTn id="119" dur="500" fill="hold"/>
                                        <p:tgtEl>
                                          <p:spTgt spid="51"/>
                                        </p:tgtEl>
                                        <p:attrNameLst>
                                          <p:attrName>ppt_x</p:attrName>
                                        </p:attrNameLst>
                                      </p:cBhvr>
                                      <p:tavLst>
                                        <p:tav tm="0">
                                          <p:val>
                                            <p:strVal val="#ppt_x"/>
                                          </p:val>
                                        </p:tav>
                                        <p:tav tm="100000">
                                          <p:val>
                                            <p:strVal val="#ppt_x"/>
                                          </p:val>
                                        </p:tav>
                                      </p:tavLst>
                                    </p:anim>
                                    <p:anim calcmode="lin" valueType="num">
                                      <p:cBhvr additive="base">
                                        <p:cTn id="120" dur="500" fill="hold"/>
                                        <p:tgtEl>
                                          <p:spTgt spid="51"/>
                                        </p:tgtEl>
                                        <p:attrNameLst>
                                          <p:attrName>ppt_y</p:attrName>
                                        </p:attrNameLst>
                                      </p:cBhvr>
                                      <p:tavLst>
                                        <p:tav tm="0">
                                          <p:val>
                                            <p:strVal val="0-#ppt_h/2"/>
                                          </p:val>
                                        </p:tav>
                                        <p:tav tm="100000">
                                          <p:val>
                                            <p:strVal val="#ppt_y"/>
                                          </p:val>
                                        </p:tav>
                                      </p:tavLst>
                                    </p:anim>
                                  </p:childTnLst>
                                </p:cTn>
                              </p:par>
                              <p:par>
                                <p:cTn id="121" presetID="2" presetClass="entr" presetSubtype="1" fill="hold" grpId="0" nodeType="withEffect">
                                  <p:stCondLst>
                                    <p:cond delay="0"/>
                                  </p:stCondLst>
                                  <p:childTnLst>
                                    <p:set>
                                      <p:cBhvr>
                                        <p:cTn id="122" dur="1" fill="hold">
                                          <p:stCondLst>
                                            <p:cond delay="0"/>
                                          </p:stCondLst>
                                        </p:cTn>
                                        <p:tgtEl>
                                          <p:spTgt spid="85"/>
                                        </p:tgtEl>
                                        <p:attrNameLst>
                                          <p:attrName>style.visibility</p:attrName>
                                        </p:attrNameLst>
                                      </p:cBhvr>
                                      <p:to>
                                        <p:strVal val="visible"/>
                                      </p:to>
                                    </p:set>
                                    <p:anim calcmode="lin" valueType="num">
                                      <p:cBhvr additive="base">
                                        <p:cTn id="123" dur="500" fill="hold"/>
                                        <p:tgtEl>
                                          <p:spTgt spid="85"/>
                                        </p:tgtEl>
                                        <p:attrNameLst>
                                          <p:attrName>ppt_x</p:attrName>
                                        </p:attrNameLst>
                                      </p:cBhvr>
                                      <p:tavLst>
                                        <p:tav tm="0">
                                          <p:val>
                                            <p:strVal val="#ppt_x"/>
                                          </p:val>
                                        </p:tav>
                                        <p:tav tm="100000">
                                          <p:val>
                                            <p:strVal val="#ppt_x"/>
                                          </p:val>
                                        </p:tav>
                                      </p:tavLst>
                                    </p:anim>
                                    <p:anim calcmode="lin" valueType="num">
                                      <p:cBhvr additive="base">
                                        <p:cTn id="124" dur="500" fill="hold"/>
                                        <p:tgtEl>
                                          <p:spTgt spid="85"/>
                                        </p:tgtEl>
                                        <p:attrNameLst>
                                          <p:attrName>ppt_y</p:attrName>
                                        </p:attrNameLst>
                                      </p:cBhvr>
                                      <p:tavLst>
                                        <p:tav tm="0">
                                          <p:val>
                                            <p:strVal val="0-#ppt_h/2"/>
                                          </p:val>
                                        </p:tav>
                                        <p:tav tm="100000">
                                          <p:val>
                                            <p:strVal val="#ppt_y"/>
                                          </p:val>
                                        </p:tav>
                                      </p:tavLst>
                                    </p:anim>
                                  </p:childTnLst>
                                </p:cTn>
                              </p:par>
                              <p:par>
                                <p:cTn id="125" presetID="2" presetClass="entr" presetSubtype="1" fill="hold" nodeType="withEffect">
                                  <p:stCondLst>
                                    <p:cond delay="0"/>
                                  </p:stCondLst>
                                  <p:childTnLst>
                                    <p:set>
                                      <p:cBhvr>
                                        <p:cTn id="126" dur="1" fill="hold">
                                          <p:stCondLst>
                                            <p:cond delay="0"/>
                                          </p:stCondLst>
                                        </p:cTn>
                                        <p:tgtEl>
                                          <p:spTgt spid="87"/>
                                        </p:tgtEl>
                                        <p:attrNameLst>
                                          <p:attrName>style.visibility</p:attrName>
                                        </p:attrNameLst>
                                      </p:cBhvr>
                                      <p:to>
                                        <p:strVal val="visible"/>
                                      </p:to>
                                    </p:set>
                                    <p:anim calcmode="lin" valueType="num">
                                      <p:cBhvr additive="base">
                                        <p:cTn id="127" dur="500" fill="hold"/>
                                        <p:tgtEl>
                                          <p:spTgt spid="87"/>
                                        </p:tgtEl>
                                        <p:attrNameLst>
                                          <p:attrName>ppt_x</p:attrName>
                                        </p:attrNameLst>
                                      </p:cBhvr>
                                      <p:tavLst>
                                        <p:tav tm="0">
                                          <p:val>
                                            <p:strVal val="#ppt_x"/>
                                          </p:val>
                                        </p:tav>
                                        <p:tav tm="100000">
                                          <p:val>
                                            <p:strVal val="#ppt_x"/>
                                          </p:val>
                                        </p:tav>
                                      </p:tavLst>
                                    </p:anim>
                                    <p:anim calcmode="lin" valueType="num">
                                      <p:cBhvr additive="base">
                                        <p:cTn id="128" dur="500" fill="hold"/>
                                        <p:tgtEl>
                                          <p:spTgt spid="87"/>
                                        </p:tgtEl>
                                        <p:attrNameLst>
                                          <p:attrName>ppt_y</p:attrName>
                                        </p:attrNameLst>
                                      </p:cBhvr>
                                      <p:tavLst>
                                        <p:tav tm="0">
                                          <p:val>
                                            <p:strVal val="0-#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1" fill="hold" nodeType="clickEffect">
                                  <p:stCondLst>
                                    <p:cond delay="0"/>
                                  </p:stCondLst>
                                  <p:childTnLst>
                                    <p:set>
                                      <p:cBhvr>
                                        <p:cTn id="132" dur="1" fill="hold">
                                          <p:stCondLst>
                                            <p:cond delay="0"/>
                                          </p:stCondLst>
                                        </p:cTn>
                                        <p:tgtEl>
                                          <p:spTgt spid="53"/>
                                        </p:tgtEl>
                                        <p:attrNameLst>
                                          <p:attrName>style.visibility</p:attrName>
                                        </p:attrNameLst>
                                      </p:cBhvr>
                                      <p:to>
                                        <p:strVal val="visible"/>
                                      </p:to>
                                    </p:set>
                                    <p:anim calcmode="lin" valueType="num">
                                      <p:cBhvr additive="base">
                                        <p:cTn id="133" dur="500" fill="hold"/>
                                        <p:tgtEl>
                                          <p:spTgt spid="53"/>
                                        </p:tgtEl>
                                        <p:attrNameLst>
                                          <p:attrName>ppt_x</p:attrName>
                                        </p:attrNameLst>
                                      </p:cBhvr>
                                      <p:tavLst>
                                        <p:tav tm="0">
                                          <p:val>
                                            <p:strVal val="#ppt_x"/>
                                          </p:val>
                                        </p:tav>
                                        <p:tav tm="100000">
                                          <p:val>
                                            <p:strVal val="#ppt_x"/>
                                          </p:val>
                                        </p:tav>
                                      </p:tavLst>
                                    </p:anim>
                                    <p:anim calcmode="lin" valueType="num">
                                      <p:cBhvr additive="base">
                                        <p:cTn id="134" dur="500" fill="hold"/>
                                        <p:tgtEl>
                                          <p:spTgt spid="53"/>
                                        </p:tgtEl>
                                        <p:attrNameLst>
                                          <p:attrName>ppt_y</p:attrName>
                                        </p:attrNameLst>
                                      </p:cBhvr>
                                      <p:tavLst>
                                        <p:tav tm="0">
                                          <p:val>
                                            <p:strVal val="0-#ppt_h/2"/>
                                          </p:val>
                                        </p:tav>
                                        <p:tav tm="100000">
                                          <p:val>
                                            <p:strVal val="#ppt_y"/>
                                          </p:val>
                                        </p:tav>
                                      </p:tavLst>
                                    </p:anim>
                                  </p:childTnLst>
                                </p:cTn>
                              </p:par>
                              <p:par>
                                <p:cTn id="135" presetID="2" presetClass="entr" presetSubtype="1" fill="hold" grpId="0" nodeType="withEffect">
                                  <p:stCondLst>
                                    <p:cond delay="0"/>
                                  </p:stCondLst>
                                  <p:childTnLst>
                                    <p:set>
                                      <p:cBhvr>
                                        <p:cTn id="136" dur="1" fill="hold">
                                          <p:stCondLst>
                                            <p:cond delay="0"/>
                                          </p:stCondLst>
                                        </p:cTn>
                                        <p:tgtEl>
                                          <p:spTgt spid="54"/>
                                        </p:tgtEl>
                                        <p:attrNameLst>
                                          <p:attrName>style.visibility</p:attrName>
                                        </p:attrNameLst>
                                      </p:cBhvr>
                                      <p:to>
                                        <p:strVal val="visible"/>
                                      </p:to>
                                    </p:set>
                                    <p:anim calcmode="lin" valueType="num">
                                      <p:cBhvr additive="base">
                                        <p:cTn id="137" dur="500" fill="hold"/>
                                        <p:tgtEl>
                                          <p:spTgt spid="54"/>
                                        </p:tgtEl>
                                        <p:attrNameLst>
                                          <p:attrName>ppt_x</p:attrName>
                                        </p:attrNameLst>
                                      </p:cBhvr>
                                      <p:tavLst>
                                        <p:tav tm="0">
                                          <p:val>
                                            <p:strVal val="#ppt_x"/>
                                          </p:val>
                                        </p:tav>
                                        <p:tav tm="100000">
                                          <p:val>
                                            <p:strVal val="#ppt_x"/>
                                          </p:val>
                                        </p:tav>
                                      </p:tavLst>
                                    </p:anim>
                                    <p:anim calcmode="lin" valueType="num">
                                      <p:cBhvr additive="base">
                                        <p:cTn id="138" dur="500" fill="hold"/>
                                        <p:tgtEl>
                                          <p:spTgt spid="54"/>
                                        </p:tgtEl>
                                        <p:attrNameLst>
                                          <p:attrName>ppt_y</p:attrName>
                                        </p:attrNameLst>
                                      </p:cBhvr>
                                      <p:tavLst>
                                        <p:tav tm="0">
                                          <p:val>
                                            <p:strVal val="0-#ppt_h/2"/>
                                          </p:val>
                                        </p:tav>
                                        <p:tav tm="100000">
                                          <p:val>
                                            <p:strVal val="#ppt_y"/>
                                          </p:val>
                                        </p:tav>
                                      </p:tavLst>
                                    </p:anim>
                                  </p:childTnLst>
                                </p:cTn>
                              </p:par>
                              <p:par>
                                <p:cTn id="139" presetID="2" presetClass="entr" presetSubtype="1" fill="hold" grpId="0" nodeType="with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additive="base">
                                        <p:cTn id="141" dur="500" fill="hold"/>
                                        <p:tgtEl>
                                          <p:spTgt spid="55"/>
                                        </p:tgtEl>
                                        <p:attrNameLst>
                                          <p:attrName>ppt_x</p:attrName>
                                        </p:attrNameLst>
                                      </p:cBhvr>
                                      <p:tavLst>
                                        <p:tav tm="0">
                                          <p:val>
                                            <p:strVal val="#ppt_x"/>
                                          </p:val>
                                        </p:tav>
                                        <p:tav tm="100000">
                                          <p:val>
                                            <p:strVal val="#ppt_x"/>
                                          </p:val>
                                        </p:tav>
                                      </p:tavLst>
                                    </p:anim>
                                    <p:anim calcmode="lin" valueType="num">
                                      <p:cBhvr additive="base">
                                        <p:cTn id="142" dur="500" fill="hold"/>
                                        <p:tgtEl>
                                          <p:spTgt spid="55"/>
                                        </p:tgtEl>
                                        <p:attrNameLst>
                                          <p:attrName>ppt_y</p:attrName>
                                        </p:attrNameLst>
                                      </p:cBhvr>
                                      <p:tavLst>
                                        <p:tav tm="0">
                                          <p:val>
                                            <p:strVal val="0-#ppt_h/2"/>
                                          </p:val>
                                        </p:tav>
                                        <p:tav tm="100000">
                                          <p:val>
                                            <p:strVal val="#ppt_y"/>
                                          </p:val>
                                        </p:tav>
                                      </p:tavLst>
                                    </p:anim>
                                  </p:childTnLst>
                                </p:cTn>
                              </p:par>
                              <p:par>
                                <p:cTn id="143" presetID="2" presetClass="entr" presetSubtype="1" fill="hold" grpId="0" nodeType="withEffect">
                                  <p:stCondLst>
                                    <p:cond delay="0"/>
                                  </p:stCondLst>
                                  <p:childTnLst>
                                    <p:set>
                                      <p:cBhvr>
                                        <p:cTn id="144" dur="1" fill="hold">
                                          <p:stCondLst>
                                            <p:cond delay="0"/>
                                          </p:stCondLst>
                                        </p:cTn>
                                        <p:tgtEl>
                                          <p:spTgt spid="56"/>
                                        </p:tgtEl>
                                        <p:attrNameLst>
                                          <p:attrName>style.visibility</p:attrName>
                                        </p:attrNameLst>
                                      </p:cBhvr>
                                      <p:to>
                                        <p:strVal val="visible"/>
                                      </p:to>
                                    </p:set>
                                    <p:anim calcmode="lin" valueType="num">
                                      <p:cBhvr additive="base">
                                        <p:cTn id="145" dur="500" fill="hold"/>
                                        <p:tgtEl>
                                          <p:spTgt spid="56"/>
                                        </p:tgtEl>
                                        <p:attrNameLst>
                                          <p:attrName>ppt_x</p:attrName>
                                        </p:attrNameLst>
                                      </p:cBhvr>
                                      <p:tavLst>
                                        <p:tav tm="0">
                                          <p:val>
                                            <p:strVal val="#ppt_x"/>
                                          </p:val>
                                        </p:tav>
                                        <p:tav tm="100000">
                                          <p:val>
                                            <p:strVal val="#ppt_x"/>
                                          </p:val>
                                        </p:tav>
                                      </p:tavLst>
                                    </p:anim>
                                    <p:anim calcmode="lin" valueType="num">
                                      <p:cBhvr additive="base">
                                        <p:cTn id="146" dur="500" fill="hold"/>
                                        <p:tgtEl>
                                          <p:spTgt spid="56"/>
                                        </p:tgtEl>
                                        <p:attrNameLst>
                                          <p:attrName>ppt_y</p:attrName>
                                        </p:attrNameLst>
                                      </p:cBhvr>
                                      <p:tavLst>
                                        <p:tav tm="0">
                                          <p:val>
                                            <p:strVal val="0-#ppt_h/2"/>
                                          </p:val>
                                        </p:tav>
                                        <p:tav tm="100000">
                                          <p:val>
                                            <p:strVal val="#ppt_y"/>
                                          </p:val>
                                        </p:tav>
                                      </p:tavLst>
                                    </p:anim>
                                  </p:childTnLst>
                                </p:cTn>
                              </p:par>
                              <p:par>
                                <p:cTn id="147" presetID="2" presetClass="entr" presetSubtype="1" fill="hold" grpId="0" nodeType="withEffect">
                                  <p:stCondLst>
                                    <p:cond delay="0"/>
                                  </p:stCondLst>
                                  <p:childTnLst>
                                    <p:set>
                                      <p:cBhvr>
                                        <p:cTn id="148" dur="1" fill="hold">
                                          <p:stCondLst>
                                            <p:cond delay="0"/>
                                          </p:stCondLst>
                                        </p:cTn>
                                        <p:tgtEl>
                                          <p:spTgt spid="57"/>
                                        </p:tgtEl>
                                        <p:attrNameLst>
                                          <p:attrName>style.visibility</p:attrName>
                                        </p:attrNameLst>
                                      </p:cBhvr>
                                      <p:to>
                                        <p:strVal val="visible"/>
                                      </p:to>
                                    </p:set>
                                    <p:anim calcmode="lin" valueType="num">
                                      <p:cBhvr additive="base">
                                        <p:cTn id="149" dur="500" fill="hold"/>
                                        <p:tgtEl>
                                          <p:spTgt spid="57"/>
                                        </p:tgtEl>
                                        <p:attrNameLst>
                                          <p:attrName>ppt_x</p:attrName>
                                        </p:attrNameLst>
                                      </p:cBhvr>
                                      <p:tavLst>
                                        <p:tav tm="0">
                                          <p:val>
                                            <p:strVal val="#ppt_x"/>
                                          </p:val>
                                        </p:tav>
                                        <p:tav tm="100000">
                                          <p:val>
                                            <p:strVal val="#ppt_x"/>
                                          </p:val>
                                        </p:tav>
                                      </p:tavLst>
                                    </p:anim>
                                    <p:anim calcmode="lin" valueType="num">
                                      <p:cBhvr additive="base">
                                        <p:cTn id="150" dur="500" fill="hold"/>
                                        <p:tgtEl>
                                          <p:spTgt spid="57"/>
                                        </p:tgtEl>
                                        <p:attrNameLst>
                                          <p:attrName>ppt_y</p:attrName>
                                        </p:attrNameLst>
                                      </p:cBhvr>
                                      <p:tavLst>
                                        <p:tav tm="0">
                                          <p:val>
                                            <p:strVal val="0-#ppt_h/2"/>
                                          </p:val>
                                        </p:tav>
                                        <p:tav tm="100000">
                                          <p:val>
                                            <p:strVal val="#ppt_y"/>
                                          </p:val>
                                        </p:tav>
                                      </p:tavLst>
                                    </p:anim>
                                  </p:childTnLst>
                                </p:cTn>
                              </p:par>
                              <p:par>
                                <p:cTn id="151" presetID="2" presetClass="entr" presetSubtype="1" fill="hold" nodeType="withEffect">
                                  <p:stCondLst>
                                    <p:cond delay="0"/>
                                  </p:stCondLst>
                                  <p:childTnLst>
                                    <p:set>
                                      <p:cBhvr>
                                        <p:cTn id="152" dur="1" fill="hold">
                                          <p:stCondLst>
                                            <p:cond delay="0"/>
                                          </p:stCondLst>
                                        </p:cTn>
                                        <p:tgtEl>
                                          <p:spTgt spid="59"/>
                                        </p:tgtEl>
                                        <p:attrNameLst>
                                          <p:attrName>style.visibility</p:attrName>
                                        </p:attrNameLst>
                                      </p:cBhvr>
                                      <p:to>
                                        <p:strVal val="visible"/>
                                      </p:to>
                                    </p:set>
                                    <p:anim calcmode="lin" valueType="num">
                                      <p:cBhvr additive="base">
                                        <p:cTn id="153" dur="500" fill="hold"/>
                                        <p:tgtEl>
                                          <p:spTgt spid="59"/>
                                        </p:tgtEl>
                                        <p:attrNameLst>
                                          <p:attrName>ppt_x</p:attrName>
                                        </p:attrNameLst>
                                      </p:cBhvr>
                                      <p:tavLst>
                                        <p:tav tm="0">
                                          <p:val>
                                            <p:strVal val="#ppt_x"/>
                                          </p:val>
                                        </p:tav>
                                        <p:tav tm="100000">
                                          <p:val>
                                            <p:strVal val="#ppt_x"/>
                                          </p:val>
                                        </p:tav>
                                      </p:tavLst>
                                    </p:anim>
                                    <p:anim calcmode="lin" valueType="num">
                                      <p:cBhvr additive="base">
                                        <p:cTn id="154" dur="500" fill="hold"/>
                                        <p:tgtEl>
                                          <p:spTgt spid="59"/>
                                        </p:tgtEl>
                                        <p:attrNameLst>
                                          <p:attrName>ppt_y</p:attrName>
                                        </p:attrNameLst>
                                      </p:cBhvr>
                                      <p:tavLst>
                                        <p:tav tm="0">
                                          <p:val>
                                            <p:strVal val="0-#ppt_h/2"/>
                                          </p:val>
                                        </p:tav>
                                        <p:tav tm="100000">
                                          <p:val>
                                            <p:strVal val="#ppt_y"/>
                                          </p:val>
                                        </p:tav>
                                      </p:tavLst>
                                    </p:anim>
                                  </p:childTnLst>
                                </p:cTn>
                              </p:par>
                              <p:par>
                                <p:cTn id="155" presetID="2" presetClass="entr" presetSubtype="1" fill="hold" nodeType="withEffect">
                                  <p:stCondLst>
                                    <p:cond delay="0"/>
                                  </p:stCondLst>
                                  <p:childTnLst>
                                    <p:set>
                                      <p:cBhvr>
                                        <p:cTn id="156" dur="1" fill="hold">
                                          <p:stCondLst>
                                            <p:cond delay="0"/>
                                          </p:stCondLst>
                                        </p:cTn>
                                        <p:tgtEl>
                                          <p:spTgt spid="60"/>
                                        </p:tgtEl>
                                        <p:attrNameLst>
                                          <p:attrName>style.visibility</p:attrName>
                                        </p:attrNameLst>
                                      </p:cBhvr>
                                      <p:to>
                                        <p:strVal val="visible"/>
                                      </p:to>
                                    </p:set>
                                    <p:anim calcmode="lin" valueType="num">
                                      <p:cBhvr additive="base">
                                        <p:cTn id="157" dur="500" fill="hold"/>
                                        <p:tgtEl>
                                          <p:spTgt spid="60"/>
                                        </p:tgtEl>
                                        <p:attrNameLst>
                                          <p:attrName>ppt_x</p:attrName>
                                        </p:attrNameLst>
                                      </p:cBhvr>
                                      <p:tavLst>
                                        <p:tav tm="0">
                                          <p:val>
                                            <p:strVal val="#ppt_x"/>
                                          </p:val>
                                        </p:tav>
                                        <p:tav tm="100000">
                                          <p:val>
                                            <p:strVal val="#ppt_x"/>
                                          </p:val>
                                        </p:tav>
                                      </p:tavLst>
                                    </p:anim>
                                    <p:anim calcmode="lin" valueType="num">
                                      <p:cBhvr additive="base">
                                        <p:cTn id="158" dur="500" fill="hold"/>
                                        <p:tgtEl>
                                          <p:spTgt spid="60"/>
                                        </p:tgtEl>
                                        <p:attrNameLst>
                                          <p:attrName>ppt_y</p:attrName>
                                        </p:attrNameLst>
                                      </p:cBhvr>
                                      <p:tavLst>
                                        <p:tav tm="0">
                                          <p:val>
                                            <p:strVal val="0-#ppt_h/2"/>
                                          </p:val>
                                        </p:tav>
                                        <p:tav tm="100000">
                                          <p:val>
                                            <p:strVal val="#ppt_y"/>
                                          </p:val>
                                        </p:tav>
                                      </p:tavLst>
                                    </p:anim>
                                  </p:childTnLst>
                                </p:cTn>
                              </p:par>
                              <p:par>
                                <p:cTn id="159" presetID="2" presetClass="entr" presetSubtype="1" fill="hold" nodeType="withEffect">
                                  <p:stCondLst>
                                    <p:cond delay="0"/>
                                  </p:stCondLst>
                                  <p:childTnLst>
                                    <p:set>
                                      <p:cBhvr>
                                        <p:cTn id="160" dur="1" fill="hold">
                                          <p:stCondLst>
                                            <p:cond delay="0"/>
                                          </p:stCondLst>
                                        </p:cTn>
                                        <p:tgtEl>
                                          <p:spTgt spid="61"/>
                                        </p:tgtEl>
                                        <p:attrNameLst>
                                          <p:attrName>style.visibility</p:attrName>
                                        </p:attrNameLst>
                                      </p:cBhvr>
                                      <p:to>
                                        <p:strVal val="visible"/>
                                      </p:to>
                                    </p:set>
                                    <p:anim calcmode="lin" valueType="num">
                                      <p:cBhvr additive="base">
                                        <p:cTn id="161" dur="500" fill="hold"/>
                                        <p:tgtEl>
                                          <p:spTgt spid="61"/>
                                        </p:tgtEl>
                                        <p:attrNameLst>
                                          <p:attrName>ppt_x</p:attrName>
                                        </p:attrNameLst>
                                      </p:cBhvr>
                                      <p:tavLst>
                                        <p:tav tm="0">
                                          <p:val>
                                            <p:strVal val="#ppt_x"/>
                                          </p:val>
                                        </p:tav>
                                        <p:tav tm="100000">
                                          <p:val>
                                            <p:strVal val="#ppt_x"/>
                                          </p:val>
                                        </p:tav>
                                      </p:tavLst>
                                    </p:anim>
                                    <p:anim calcmode="lin" valueType="num">
                                      <p:cBhvr additive="base">
                                        <p:cTn id="162" dur="500" fill="hold"/>
                                        <p:tgtEl>
                                          <p:spTgt spid="61"/>
                                        </p:tgtEl>
                                        <p:attrNameLst>
                                          <p:attrName>ppt_y</p:attrName>
                                        </p:attrNameLst>
                                      </p:cBhvr>
                                      <p:tavLst>
                                        <p:tav tm="0">
                                          <p:val>
                                            <p:strVal val="0-#ppt_h/2"/>
                                          </p:val>
                                        </p:tav>
                                        <p:tav tm="100000">
                                          <p:val>
                                            <p:strVal val="#ppt_y"/>
                                          </p:val>
                                        </p:tav>
                                      </p:tavLst>
                                    </p:anim>
                                  </p:childTnLst>
                                </p:cTn>
                              </p:par>
                              <p:par>
                                <p:cTn id="163" presetID="2" presetClass="entr" presetSubtype="1" fill="hold" nodeType="withEffect">
                                  <p:stCondLst>
                                    <p:cond delay="0"/>
                                  </p:stCondLst>
                                  <p:childTnLst>
                                    <p:set>
                                      <p:cBhvr>
                                        <p:cTn id="164" dur="1" fill="hold">
                                          <p:stCondLst>
                                            <p:cond delay="0"/>
                                          </p:stCondLst>
                                        </p:cTn>
                                        <p:tgtEl>
                                          <p:spTgt spid="62"/>
                                        </p:tgtEl>
                                        <p:attrNameLst>
                                          <p:attrName>style.visibility</p:attrName>
                                        </p:attrNameLst>
                                      </p:cBhvr>
                                      <p:to>
                                        <p:strVal val="visible"/>
                                      </p:to>
                                    </p:set>
                                    <p:anim calcmode="lin" valueType="num">
                                      <p:cBhvr additive="base">
                                        <p:cTn id="165" dur="500" fill="hold"/>
                                        <p:tgtEl>
                                          <p:spTgt spid="62"/>
                                        </p:tgtEl>
                                        <p:attrNameLst>
                                          <p:attrName>ppt_x</p:attrName>
                                        </p:attrNameLst>
                                      </p:cBhvr>
                                      <p:tavLst>
                                        <p:tav tm="0">
                                          <p:val>
                                            <p:strVal val="#ppt_x"/>
                                          </p:val>
                                        </p:tav>
                                        <p:tav tm="100000">
                                          <p:val>
                                            <p:strVal val="#ppt_x"/>
                                          </p:val>
                                        </p:tav>
                                      </p:tavLst>
                                    </p:anim>
                                    <p:anim calcmode="lin" valueType="num">
                                      <p:cBhvr additive="base">
                                        <p:cTn id="166" dur="500" fill="hold"/>
                                        <p:tgtEl>
                                          <p:spTgt spid="62"/>
                                        </p:tgtEl>
                                        <p:attrNameLst>
                                          <p:attrName>ppt_y</p:attrName>
                                        </p:attrNameLst>
                                      </p:cBhvr>
                                      <p:tavLst>
                                        <p:tav tm="0">
                                          <p:val>
                                            <p:strVal val="0-#ppt_h/2"/>
                                          </p:val>
                                        </p:tav>
                                        <p:tav tm="100000">
                                          <p:val>
                                            <p:strVal val="#ppt_y"/>
                                          </p:val>
                                        </p:tav>
                                      </p:tavLst>
                                    </p:anim>
                                  </p:childTnLst>
                                </p:cTn>
                              </p:par>
                              <p:par>
                                <p:cTn id="167" presetID="2" presetClass="entr" presetSubtype="1" fill="hold" grpId="0" nodeType="withEffect">
                                  <p:stCondLst>
                                    <p:cond delay="0"/>
                                  </p:stCondLst>
                                  <p:childTnLst>
                                    <p:set>
                                      <p:cBhvr>
                                        <p:cTn id="168" dur="1" fill="hold">
                                          <p:stCondLst>
                                            <p:cond delay="0"/>
                                          </p:stCondLst>
                                        </p:cTn>
                                        <p:tgtEl>
                                          <p:spTgt spid="52"/>
                                        </p:tgtEl>
                                        <p:attrNameLst>
                                          <p:attrName>style.visibility</p:attrName>
                                        </p:attrNameLst>
                                      </p:cBhvr>
                                      <p:to>
                                        <p:strVal val="visible"/>
                                      </p:to>
                                    </p:set>
                                    <p:anim calcmode="lin" valueType="num">
                                      <p:cBhvr additive="base">
                                        <p:cTn id="169" dur="500" fill="hold"/>
                                        <p:tgtEl>
                                          <p:spTgt spid="52"/>
                                        </p:tgtEl>
                                        <p:attrNameLst>
                                          <p:attrName>ppt_x</p:attrName>
                                        </p:attrNameLst>
                                      </p:cBhvr>
                                      <p:tavLst>
                                        <p:tav tm="0">
                                          <p:val>
                                            <p:strVal val="#ppt_x"/>
                                          </p:val>
                                        </p:tav>
                                        <p:tav tm="100000">
                                          <p:val>
                                            <p:strVal val="#ppt_x"/>
                                          </p:val>
                                        </p:tav>
                                      </p:tavLst>
                                    </p:anim>
                                    <p:anim calcmode="lin" valueType="num">
                                      <p:cBhvr additive="base">
                                        <p:cTn id="170" dur="500" fill="hold"/>
                                        <p:tgtEl>
                                          <p:spTgt spid="52"/>
                                        </p:tgtEl>
                                        <p:attrNameLst>
                                          <p:attrName>ppt_y</p:attrName>
                                        </p:attrNameLst>
                                      </p:cBhvr>
                                      <p:tavLst>
                                        <p:tav tm="0">
                                          <p:val>
                                            <p:strVal val="0-#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1" fill="hold" nodeType="clickEffect">
                                  <p:stCondLst>
                                    <p:cond delay="0"/>
                                  </p:stCondLst>
                                  <p:childTnLst>
                                    <p:set>
                                      <p:cBhvr>
                                        <p:cTn id="174" dur="1" fill="hold">
                                          <p:stCondLst>
                                            <p:cond delay="0"/>
                                          </p:stCondLst>
                                        </p:cTn>
                                        <p:tgtEl>
                                          <p:spTgt spid="65"/>
                                        </p:tgtEl>
                                        <p:attrNameLst>
                                          <p:attrName>style.visibility</p:attrName>
                                        </p:attrNameLst>
                                      </p:cBhvr>
                                      <p:to>
                                        <p:strVal val="visible"/>
                                      </p:to>
                                    </p:set>
                                    <p:anim calcmode="lin" valueType="num">
                                      <p:cBhvr additive="base">
                                        <p:cTn id="175" dur="500" fill="hold"/>
                                        <p:tgtEl>
                                          <p:spTgt spid="65"/>
                                        </p:tgtEl>
                                        <p:attrNameLst>
                                          <p:attrName>ppt_x</p:attrName>
                                        </p:attrNameLst>
                                      </p:cBhvr>
                                      <p:tavLst>
                                        <p:tav tm="0">
                                          <p:val>
                                            <p:strVal val="#ppt_x"/>
                                          </p:val>
                                        </p:tav>
                                        <p:tav tm="100000">
                                          <p:val>
                                            <p:strVal val="#ppt_x"/>
                                          </p:val>
                                        </p:tav>
                                      </p:tavLst>
                                    </p:anim>
                                    <p:anim calcmode="lin" valueType="num">
                                      <p:cBhvr additive="base">
                                        <p:cTn id="176" dur="500" fill="hold"/>
                                        <p:tgtEl>
                                          <p:spTgt spid="65"/>
                                        </p:tgtEl>
                                        <p:attrNameLst>
                                          <p:attrName>ppt_y</p:attrName>
                                        </p:attrNameLst>
                                      </p:cBhvr>
                                      <p:tavLst>
                                        <p:tav tm="0">
                                          <p:val>
                                            <p:strVal val="0-#ppt_h/2"/>
                                          </p:val>
                                        </p:tav>
                                        <p:tav tm="100000">
                                          <p:val>
                                            <p:strVal val="#ppt_y"/>
                                          </p:val>
                                        </p:tav>
                                      </p:tavLst>
                                    </p:anim>
                                  </p:childTnLst>
                                </p:cTn>
                              </p:par>
                              <p:par>
                                <p:cTn id="177" presetID="2" presetClass="entr" presetSubtype="1" fill="hold" grpId="0" nodeType="withEffect">
                                  <p:stCondLst>
                                    <p:cond delay="0"/>
                                  </p:stCondLst>
                                  <p:childTnLst>
                                    <p:set>
                                      <p:cBhvr>
                                        <p:cTn id="178" dur="1" fill="hold">
                                          <p:stCondLst>
                                            <p:cond delay="0"/>
                                          </p:stCondLst>
                                        </p:cTn>
                                        <p:tgtEl>
                                          <p:spTgt spid="66"/>
                                        </p:tgtEl>
                                        <p:attrNameLst>
                                          <p:attrName>style.visibility</p:attrName>
                                        </p:attrNameLst>
                                      </p:cBhvr>
                                      <p:to>
                                        <p:strVal val="visible"/>
                                      </p:to>
                                    </p:set>
                                    <p:anim calcmode="lin" valueType="num">
                                      <p:cBhvr additive="base">
                                        <p:cTn id="179" dur="500" fill="hold"/>
                                        <p:tgtEl>
                                          <p:spTgt spid="66"/>
                                        </p:tgtEl>
                                        <p:attrNameLst>
                                          <p:attrName>ppt_x</p:attrName>
                                        </p:attrNameLst>
                                      </p:cBhvr>
                                      <p:tavLst>
                                        <p:tav tm="0">
                                          <p:val>
                                            <p:strVal val="#ppt_x"/>
                                          </p:val>
                                        </p:tav>
                                        <p:tav tm="100000">
                                          <p:val>
                                            <p:strVal val="#ppt_x"/>
                                          </p:val>
                                        </p:tav>
                                      </p:tavLst>
                                    </p:anim>
                                    <p:anim calcmode="lin" valueType="num">
                                      <p:cBhvr additive="base">
                                        <p:cTn id="180" dur="500" fill="hold"/>
                                        <p:tgtEl>
                                          <p:spTgt spid="66"/>
                                        </p:tgtEl>
                                        <p:attrNameLst>
                                          <p:attrName>ppt_y</p:attrName>
                                        </p:attrNameLst>
                                      </p:cBhvr>
                                      <p:tavLst>
                                        <p:tav tm="0">
                                          <p:val>
                                            <p:strVal val="0-#ppt_h/2"/>
                                          </p:val>
                                        </p:tav>
                                        <p:tav tm="100000">
                                          <p:val>
                                            <p:strVal val="#ppt_y"/>
                                          </p:val>
                                        </p:tav>
                                      </p:tavLst>
                                    </p:anim>
                                  </p:childTnLst>
                                </p:cTn>
                              </p:par>
                              <p:par>
                                <p:cTn id="181" presetID="2" presetClass="entr" presetSubtype="1" fill="hold" grpId="0" nodeType="withEffect">
                                  <p:stCondLst>
                                    <p:cond delay="0"/>
                                  </p:stCondLst>
                                  <p:childTnLst>
                                    <p:set>
                                      <p:cBhvr>
                                        <p:cTn id="182" dur="1" fill="hold">
                                          <p:stCondLst>
                                            <p:cond delay="0"/>
                                          </p:stCondLst>
                                        </p:cTn>
                                        <p:tgtEl>
                                          <p:spTgt spid="67"/>
                                        </p:tgtEl>
                                        <p:attrNameLst>
                                          <p:attrName>style.visibility</p:attrName>
                                        </p:attrNameLst>
                                      </p:cBhvr>
                                      <p:to>
                                        <p:strVal val="visible"/>
                                      </p:to>
                                    </p:set>
                                    <p:anim calcmode="lin" valueType="num">
                                      <p:cBhvr additive="base">
                                        <p:cTn id="183" dur="500" fill="hold"/>
                                        <p:tgtEl>
                                          <p:spTgt spid="67"/>
                                        </p:tgtEl>
                                        <p:attrNameLst>
                                          <p:attrName>ppt_x</p:attrName>
                                        </p:attrNameLst>
                                      </p:cBhvr>
                                      <p:tavLst>
                                        <p:tav tm="0">
                                          <p:val>
                                            <p:strVal val="#ppt_x"/>
                                          </p:val>
                                        </p:tav>
                                        <p:tav tm="100000">
                                          <p:val>
                                            <p:strVal val="#ppt_x"/>
                                          </p:val>
                                        </p:tav>
                                      </p:tavLst>
                                    </p:anim>
                                    <p:anim calcmode="lin" valueType="num">
                                      <p:cBhvr additive="base">
                                        <p:cTn id="184" dur="500" fill="hold"/>
                                        <p:tgtEl>
                                          <p:spTgt spid="67"/>
                                        </p:tgtEl>
                                        <p:attrNameLst>
                                          <p:attrName>ppt_y</p:attrName>
                                        </p:attrNameLst>
                                      </p:cBhvr>
                                      <p:tavLst>
                                        <p:tav tm="0">
                                          <p:val>
                                            <p:strVal val="0-#ppt_h/2"/>
                                          </p:val>
                                        </p:tav>
                                        <p:tav tm="100000">
                                          <p:val>
                                            <p:strVal val="#ppt_y"/>
                                          </p:val>
                                        </p:tav>
                                      </p:tavLst>
                                    </p:anim>
                                  </p:childTnLst>
                                </p:cTn>
                              </p:par>
                              <p:par>
                                <p:cTn id="185" presetID="2" presetClass="entr" presetSubtype="1" fill="hold" nodeType="withEffect">
                                  <p:stCondLst>
                                    <p:cond delay="0"/>
                                  </p:stCondLst>
                                  <p:childTnLst>
                                    <p:set>
                                      <p:cBhvr>
                                        <p:cTn id="186" dur="1" fill="hold">
                                          <p:stCondLst>
                                            <p:cond delay="0"/>
                                          </p:stCondLst>
                                        </p:cTn>
                                        <p:tgtEl>
                                          <p:spTgt spid="71"/>
                                        </p:tgtEl>
                                        <p:attrNameLst>
                                          <p:attrName>style.visibility</p:attrName>
                                        </p:attrNameLst>
                                      </p:cBhvr>
                                      <p:to>
                                        <p:strVal val="visible"/>
                                      </p:to>
                                    </p:set>
                                    <p:anim calcmode="lin" valueType="num">
                                      <p:cBhvr additive="base">
                                        <p:cTn id="187" dur="500" fill="hold"/>
                                        <p:tgtEl>
                                          <p:spTgt spid="71"/>
                                        </p:tgtEl>
                                        <p:attrNameLst>
                                          <p:attrName>ppt_x</p:attrName>
                                        </p:attrNameLst>
                                      </p:cBhvr>
                                      <p:tavLst>
                                        <p:tav tm="0">
                                          <p:val>
                                            <p:strVal val="#ppt_x"/>
                                          </p:val>
                                        </p:tav>
                                        <p:tav tm="100000">
                                          <p:val>
                                            <p:strVal val="#ppt_x"/>
                                          </p:val>
                                        </p:tav>
                                      </p:tavLst>
                                    </p:anim>
                                    <p:anim calcmode="lin" valueType="num">
                                      <p:cBhvr additive="base">
                                        <p:cTn id="188" dur="500" fill="hold"/>
                                        <p:tgtEl>
                                          <p:spTgt spid="71"/>
                                        </p:tgtEl>
                                        <p:attrNameLst>
                                          <p:attrName>ppt_y</p:attrName>
                                        </p:attrNameLst>
                                      </p:cBhvr>
                                      <p:tavLst>
                                        <p:tav tm="0">
                                          <p:val>
                                            <p:strVal val="0-#ppt_h/2"/>
                                          </p:val>
                                        </p:tav>
                                        <p:tav tm="100000">
                                          <p:val>
                                            <p:strVal val="#ppt_y"/>
                                          </p:val>
                                        </p:tav>
                                      </p:tavLst>
                                    </p:anim>
                                  </p:childTnLst>
                                </p:cTn>
                              </p:par>
                              <p:par>
                                <p:cTn id="189" presetID="2" presetClass="entr" presetSubtype="1" fill="hold" nodeType="withEffect">
                                  <p:stCondLst>
                                    <p:cond delay="0"/>
                                  </p:stCondLst>
                                  <p:childTnLst>
                                    <p:set>
                                      <p:cBhvr>
                                        <p:cTn id="190" dur="1" fill="hold">
                                          <p:stCondLst>
                                            <p:cond delay="0"/>
                                          </p:stCondLst>
                                        </p:cTn>
                                        <p:tgtEl>
                                          <p:spTgt spid="72"/>
                                        </p:tgtEl>
                                        <p:attrNameLst>
                                          <p:attrName>style.visibility</p:attrName>
                                        </p:attrNameLst>
                                      </p:cBhvr>
                                      <p:to>
                                        <p:strVal val="visible"/>
                                      </p:to>
                                    </p:set>
                                    <p:anim calcmode="lin" valueType="num">
                                      <p:cBhvr additive="base">
                                        <p:cTn id="191" dur="500" fill="hold"/>
                                        <p:tgtEl>
                                          <p:spTgt spid="72"/>
                                        </p:tgtEl>
                                        <p:attrNameLst>
                                          <p:attrName>ppt_x</p:attrName>
                                        </p:attrNameLst>
                                      </p:cBhvr>
                                      <p:tavLst>
                                        <p:tav tm="0">
                                          <p:val>
                                            <p:strVal val="#ppt_x"/>
                                          </p:val>
                                        </p:tav>
                                        <p:tav tm="100000">
                                          <p:val>
                                            <p:strVal val="#ppt_x"/>
                                          </p:val>
                                        </p:tav>
                                      </p:tavLst>
                                    </p:anim>
                                    <p:anim calcmode="lin" valueType="num">
                                      <p:cBhvr additive="base">
                                        <p:cTn id="192" dur="500" fill="hold"/>
                                        <p:tgtEl>
                                          <p:spTgt spid="72"/>
                                        </p:tgtEl>
                                        <p:attrNameLst>
                                          <p:attrName>ppt_y</p:attrName>
                                        </p:attrNameLst>
                                      </p:cBhvr>
                                      <p:tavLst>
                                        <p:tav tm="0">
                                          <p:val>
                                            <p:strVal val="0-#ppt_h/2"/>
                                          </p:val>
                                        </p:tav>
                                        <p:tav tm="100000">
                                          <p:val>
                                            <p:strVal val="#ppt_y"/>
                                          </p:val>
                                        </p:tav>
                                      </p:tavLst>
                                    </p:anim>
                                  </p:childTnLst>
                                </p:cTn>
                              </p:par>
                              <p:par>
                                <p:cTn id="193" presetID="2" presetClass="entr" presetSubtype="1"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 calcmode="lin" valueType="num">
                                      <p:cBhvr additive="base">
                                        <p:cTn id="195" dur="500" fill="hold"/>
                                        <p:tgtEl>
                                          <p:spTgt spid="64"/>
                                        </p:tgtEl>
                                        <p:attrNameLst>
                                          <p:attrName>ppt_x</p:attrName>
                                        </p:attrNameLst>
                                      </p:cBhvr>
                                      <p:tavLst>
                                        <p:tav tm="0">
                                          <p:val>
                                            <p:strVal val="#ppt_x"/>
                                          </p:val>
                                        </p:tav>
                                        <p:tav tm="100000">
                                          <p:val>
                                            <p:strVal val="#ppt_x"/>
                                          </p:val>
                                        </p:tav>
                                      </p:tavLst>
                                    </p:anim>
                                    <p:anim calcmode="lin" valueType="num">
                                      <p:cBhvr additive="base">
                                        <p:cTn id="196"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16" presetClass="entr" presetSubtype="37" fill="hold" grpId="0" nodeType="clickEffect">
                                  <p:stCondLst>
                                    <p:cond delay="0"/>
                                  </p:stCondLst>
                                  <p:childTnLst>
                                    <p:set>
                                      <p:cBhvr>
                                        <p:cTn id="200" dur="1" fill="hold">
                                          <p:stCondLst>
                                            <p:cond delay="0"/>
                                          </p:stCondLst>
                                        </p:cTn>
                                        <p:tgtEl>
                                          <p:spTgt spid="96"/>
                                        </p:tgtEl>
                                        <p:attrNameLst>
                                          <p:attrName>style.visibility</p:attrName>
                                        </p:attrNameLst>
                                      </p:cBhvr>
                                      <p:to>
                                        <p:strVal val="visible"/>
                                      </p:to>
                                    </p:set>
                                    <p:animEffect transition="in" filter="barn(outVertical)">
                                      <p:cBhvr>
                                        <p:cTn id="201"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4" grpId="0" animBg="1"/>
      <p:bldP spid="15" grpId="0" animBg="1"/>
      <p:bldP spid="16" grpId="0" animBg="1"/>
      <p:bldP spid="28" grpId="0" animBg="1"/>
      <p:bldP spid="30" grpId="0" animBg="1"/>
      <p:bldP spid="31" grpId="0" animBg="1"/>
      <p:bldP spid="40" grpId="0" animBg="1"/>
      <p:bldP spid="42" grpId="0" animBg="1"/>
      <p:bldP spid="43" grpId="0" animBg="1"/>
      <p:bldP spid="44" grpId="0" animBg="1"/>
      <p:bldP spid="45" grpId="0" animBg="1"/>
      <p:bldP spid="46" grpId="0" animBg="1"/>
      <p:bldP spid="52" grpId="0" animBg="1"/>
      <p:bldP spid="54" grpId="0" animBg="1"/>
      <p:bldP spid="55" grpId="0" animBg="1"/>
      <p:bldP spid="56" grpId="0" animBg="1"/>
      <p:bldP spid="57" grpId="0" animBg="1"/>
      <p:bldP spid="64" grpId="0" animBg="1"/>
      <p:bldP spid="66" grpId="0" animBg="1"/>
      <p:bldP spid="67" grpId="0" animBg="1"/>
      <p:bldP spid="85" grpId="0" animBg="1"/>
      <p:bldP spid="9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smtClean="0">
                <a:solidFill>
                  <a:srgbClr val="44BCCB"/>
                </a:solidFill>
                <a:latin typeface="+mn-lt"/>
              </a:rPr>
              <a:t>Risk Yönetimi</a:t>
            </a:r>
            <a:endParaRPr lang="tr-TR" sz="3600" b="1" dirty="0">
              <a:solidFill>
                <a:srgbClr val="44BCCB"/>
              </a:solidFill>
              <a:latin typeface="+mn-lt"/>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pic>
        <p:nvPicPr>
          <p:cNvPr id="24" name="Resim 23"/>
          <p:cNvPicPr>
            <a:picLocks noChangeAspect="1"/>
          </p:cNvPicPr>
          <p:nvPr/>
        </p:nvPicPr>
        <p:blipFill>
          <a:blip r:embed="rId5"/>
          <a:stretch>
            <a:fillRect/>
          </a:stretch>
        </p:blipFill>
        <p:spPr>
          <a:xfrm>
            <a:off x="4354489" y="1690688"/>
            <a:ext cx="6278707" cy="4906152"/>
          </a:xfrm>
          <a:prstGeom prst="rect">
            <a:avLst/>
          </a:prstGeom>
        </p:spPr>
      </p:pic>
      <p:sp>
        <p:nvSpPr>
          <p:cNvPr id="25" name="Dikdörtgen 24"/>
          <p:cNvSpPr/>
          <p:nvPr/>
        </p:nvSpPr>
        <p:spPr>
          <a:xfrm>
            <a:off x="676196" y="3004208"/>
            <a:ext cx="3368327" cy="1569660"/>
          </a:xfrm>
          <a:prstGeom prst="rect">
            <a:avLst/>
          </a:prstGeom>
        </p:spPr>
        <p:txBody>
          <a:bodyPr wrap="square">
            <a:spAutoFit/>
          </a:bodyPr>
          <a:lstStyle/>
          <a:p>
            <a:r>
              <a:rPr lang="tr-TR" sz="2400" b="1" dirty="0">
                <a:solidFill>
                  <a:srgbClr val="003161"/>
                </a:solidFill>
              </a:rPr>
              <a:t>R</a:t>
            </a:r>
            <a:r>
              <a:rPr lang="tr-TR" sz="2400" b="1" dirty="0" smtClean="0">
                <a:solidFill>
                  <a:srgbClr val="003161"/>
                </a:solidFill>
              </a:rPr>
              <a:t>isk yönetimi süreci, dört adımdan oluşur ve dönemsel olarak kendisini tekrar eder.</a:t>
            </a:r>
            <a:endParaRPr lang="tr-TR" sz="2400" b="1" dirty="0">
              <a:solidFill>
                <a:srgbClr val="003161"/>
              </a:solidFill>
            </a:endParaRPr>
          </a:p>
        </p:txBody>
      </p:sp>
    </p:spTree>
    <p:extLst>
      <p:ext uri="{BB962C8B-B14F-4D97-AF65-F5344CB8AC3E}">
        <p14:creationId xmlns:p14="http://schemas.microsoft.com/office/powerpoint/2010/main" val="55612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lvl="0" algn="ctr">
              <a:lnSpc>
                <a:spcPct val="85000"/>
              </a:lnSpc>
              <a:spcBef>
                <a:spcPts val="1300"/>
              </a:spcBef>
            </a:pPr>
            <a:r>
              <a:rPr lang="tr-TR" sz="3600" b="1" dirty="0">
                <a:solidFill>
                  <a:srgbClr val="44BCCB"/>
                </a:solidFill>
                <a:latin typeface="Calibri" panose="020F0502020204030204"/>
              </a:rPr>
              <a:t>Risk </a:t>
            </a:r>
            <a:r>
              <a:rPr lang="tr-TR" sz="3600" b="1" dirty="0" smtClean="0">
                <a:solidFill>
                  <a:srgbClr val="44BCCB"/>
                </a:solidFill>
                <a:latin typeface="Calibri" panose="020F0502020204030204"/>
              </a:rPr>
              <a:t>Yönetimi</a:t>
            </a:r>
            <a:br>
              <a:rPr lang="tr-TR" sz="3600" b="1" dirty="0" smtClean="0">
                <a:solidFill>
                  <a:srgbClr val="44BCCB"/>
                </a:solidFill>
                <a:latin typeface="Calibri" panose="020F0502020204030204"/>
              </a:rPr>
            </a:br>
            <a:r>
              <a:rPr lang="tr-TR" sz="2800" b="1" dirty="0" smtClean="0">
                <a:solidFill>
                  <a:srgbClr val="002060"/>
                </a:solidFill>
                <a:latin typeface="Calibri" panose="020F0502020204030204"/>
                <a:ea typeface="+mn-ea"/>
                <a:cs typeface="+mn-cs"/>
              </a:rPr>
              <a:t>1.Adım: Risklerin Belirlenmesi</a:t>
            </a:r>
            <a:endParaRPr lang="tr-TR" b="1" dirty="0" smtClean="0">
              <a:solidFill>
                <a:srgbClr val="44BCCB"/>
              </a:solidFill>
              <a:latin typeface="+mn-lt"/>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sp>
        <p:nvSpPr>
          <p:cNvPr id="3" name="İçerik Yer Tutucusu 2"/>
          <p:cNvSpPr>
            <a:spLocks noGrp="1"/>
          </p:cNvSpPr>
          <p:nvPr>
            <p:ph idx="1"/>
          </p:nvPr>
        </p:nvSpPr>
        <p:spPr>
          <a:xfrm>
            <a:off x="838200" y="1698606"/>
            <a:ext cx="10515600" cy="4351338"/>
          </a:xfrm>
        </p:spPr>
        <p:txBody>
          <a:bodyPr>
            <a:normAutofit/>
          </a:bodyPr>
          <a:lstStyle/>
          <a:p>
            <a:pPr>
              <a:lnSpc>
                <a:spcPct val="85000"/>
              </a:lnSpc>
              <a:spcBef>
                <a:spcPts val="1300"/>
              </a:spcBef>
              <a:buFont typeface="Wingdings" panose="05000000000000000000" pitchFamily="2" charset="2"/>
              <a:buChar char="Ø"/>
            </a:pPr>
            <a:r>
              <a:rPr lang="tr-TR" sz="2000" b="1" dirty="0" smtClean="0">
                <a:solidFill>
                  <a:srgbClr val="002060"/>
                </a:solidFill>
                <a:latin typeface="Calibri" panose="020F0502020204030204" pitchFamily="34" charset="0"/>
                <a:cs typeface="Calibri" panose="020F0502020204030204" pitchFamily="34" charset="0"/>
              </a:rPr>
              <a:t>Üniversitemizin,</a:t>
            </a:r>
            <a:endParaRPr lang="tr-TR" sz="1800" dirty="0">
              <a:solidFill>
                <a:srgbClr val="002060"/>
              </a:solidFill>
              <a:latin typeface="Calibri" panose="020F0502020204030204" pitchFamily="34" charset="0"/>
              <a:cs typeface="Calibri" panose="020F0502020204030204" pitchFamily="34" charset="0"/>
            </a:endParaRPr>
          </a:p>
          <a:p>
            <a:pPr marL="548640" lvl="1" indent="-91440">
              <a:lnSpc>
                <a:spcPct val="85000"/>
              </a:lnSpc>
              <a:spcBef>
                <a:spcPts val="1300"/>
              </a:spcBef>
            </a:pPr>
            <a:r>
              <a:rPr lang="tr-TR" sz="2000" dirty="0" smtClean="0">
                <a:solidFill>
                  <a:srgbClr val="002060"/>
                </a:solidFill>
                <a:latin typeface="Calibri" panose="020F0502020204030204" pitchFamily="34" charset="0"/>
                <a:cs typeface="Calibri" panose="020F0502020204030204" pitchFamily="34" charset="0"/>
              </a:rPr>
              <a:t>stratejik </a:t>
            </a:r>
            <a:r>
              <a:rPr lang="tr-TR" sz="2000" dirty="0">
                <a:solidFill>
                  <a:srgbClr val="002060"/>
                </a:solidFill>
                <a:latin typeface="Calibri" panose="020F0502020204030204" pitchFamily="34" charset="0"/>
                <a:cs typeface="Calibri" panose="020F0502020204030204" pitchFamily="34" charset="0"/>
              </a:rPr>
              <a:t>amaç ve hedeflerinin gerçekleştirilmesini engelleyebilecek veya hizmet kalitesini düşürebilecek, </a:t>
            </a:r>
          </a:p>
          <a:p>
            <a:pPr marL="548640" lvl="1" indent="-91440">
              <a:lnSpc>
                <a:spcPct val="85000"/>
              </a:lnSpc>
              <a:spcBef>
                <a:spcPts val="1300"/>
              </a:spcBef>
            </a:pPr>
            <a:r>
              <a:rPr lang="tr-TR" sz="2000" dirty="0">
                <a:solidFill>
                  <a:srgbClr val="002060"/>
                </a:solidFill>
                <a:latin typeface="Calibri" panose="020F0502020204030204" pitchFamily="34" charset="0"/>
                <a:cs typeface="Calibri" panose="020F0502020204030204" pitchFamily="34" charset="0"/>
              </a:rPr>
              <a:t>idari yönetimi ile eğitim faaliyetlerinin aksamasına sebep olabilecek, </a:t>
            </a:r>
          </a:p>
          <a:p>
            <a:pPr marL="548640" lvl="1" indent="-91440">
              <a:lnSpc>
                <a:spcPct val="85000"/>
              </a:lnSpc>
              <a:spcBef>
                <a:spcPts val="1300"/>
              </a:spcBef>
            </a:pPr>
            <a:r>
              <a:rPr lang="tr-TR" sz="2000" dirty="0">
                <a:solidFill>
                  <a:srgbClr val="002060"/>
                </a:solidFill>
                <a:latin typeface="Calibri" panose="020F0502020204030204" pitchFamily="34" charset="0"/>
                <a:cs typeface="Calibri" panose="020F0502020204030204" pitchFamily="34" charset="0"/>
              </a:rPr>
              <a:t>sahip olduğu saygınlığı zedeleyebilecek, </a:t>
            </a:r>
          </a:p>
          <a:p>
            <a:pPr marL="548640" lvl="1" indent="-91440">
              <a:lnSpc>
                <a:spcPct val="85000"/>
              </a:lnSpc>
              <a:spcBef>
                <a:spcPts val="1300"/>
              </a:spcBef>
            </a:pPr>
            <a:r>
              <a:rPr lang="tr-TR" sz="2000" dirty="0">
                <a:solidFill>
                  <a:srgbClr val="002060"/>
                </a:solidFill>
                <a:latin typeface="Calibri" panose="020F0502020204030204" pitchFamily="34" charset="0"/>
                <a:cs typeface="Calibri" panose="020F0502020204030204" pitchFamily="34" charset="0"/>
              </a:rPr>
              <a:t>iç ve dış paydaşların üniversiteye olan güvenini sarsabilecek, </a:t>
            </a:r>
          </a:p>
          <a:p>
            <a:pPr marL="548640" lvl="1" indent="-91440">
              <a:lnSpc>
                <a:spcPct val="85000"/>
              </a:lnSpc>
              <a:spcBef>
                <a:spcPts val="1300"/>
              </a:spcBef>
            </a:pPr>
            <a:r>
              <a:rPr lang="tr-TR" sz="2000" dirty="0">
                <a:solidFill>
                  <a:srgbClr val="002060"/>
                </a:solidFill>
                <a:latin typeface="Calibri" panose="020F0502020204030204" pitchFamily="34" charset="0"/>
                <a:cs typeface="Calibri" panose="020F0502020204030204" pitchFamily="34" charset="0"/>
              </a:rPr>
              <a:t>faaliyetlerin mevzuata aykırı yürütülmesine,</a:t>
            </a:r>
          </a:p>
          <a:p>
            <a:pPr marL="548640" lvl="1" indent="-91440">
              <a:lnSpc>
                <a:spcPct val="85000"/>
              </a:lnSpc>
              <a:spcBef>
                <a:spcPts val="1300"/>
              </a:spcBef>
            </a:pPr>
            <a:r>
              <a:rPr lang="tr-TR" sz="2000" dirty="0">
                <a:solidFill>
                  <a:srgbClr val="002060"/>
                </a:solidFill>
                <a:latin typeface="Calibri" panose="020F0502020204030204" pitchFamily="34" charset="0"/>
                <a:cs typeface="Calibri" panose="020F0502020204030204" pitchFamily="34" charset="0"/>
              </a:rPr>
              <a:t>kaynak kaybına sebep </a:t>
            </a:r>
            <a:r>
              <a:rPr lang="tr-TR" sz="2000" dirty="0" smtClean="0">
                <a:solidFill>
                  <a:srgbClr val="002060"/>
                </a:solidFill>
                <a:latin typeface="Calibri" panose="020F0502020204030204" pitchFamily="34" charset="0"/>
                <a:cs typeface="Calibri" panose="020F0502020204030204" pitchFamily="34" charset="0"/>
              </a:rPr>
              <a:t>olabilecek </a:t>
            </a:r>
            <a:r>
              <a:rPr lang="tr-TR" sz="900" dirty="0">
                <a:solidFill>
                  <a:srgbClr val="002060"/>
                </a:solidFill>
                <a:latin typeface="Calibri" panose="020F0502020204030204" pitchFamily="34" charset="0"/>
                <a:cs typeface="Calibri" panose="020F0502020204030204" pitchFamily="34" charset="0"/>
              </a:rPr>
              <a:t> </a:t>
            </a:r>
            <a:r>
              <a:rPr lang="tr-TR" sz="2000" dirty="0" smtClean="0">
                <a:solidFill>
                  <a:srgbClr val="002060"/>
                </a:solidFill>
                <a:latin typeface="Calibri" panose="020F0502020204030204" pitchFamily="34" charset="0"/>
                <a:cs typeface="Calibri" panose="020F0502020204030204" pitchFamily="34" charset="0"/>
              </a:rPr>
              <a:t>her türlü olay ‘’</a:t>
            </a:r>
            <a:r>
              <a:rPr lang="tr-TR" sz="2000" b="1" u="sng" dirty="0" smtClean="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risk’</a:t>
            </a:r>
            <a:r>
              <a:rPr lang="tr-TR" sz="2000" b="1" dirty="0" smtClean="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tr-TR" sz="2000" dirty="0" smtClean="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tr-TR" sz="2000" dirty="0" smtClean="0">
                <a:solidFill>
                  <a:srgbClr val="002060"/>
                </a:solidFill>
                <a:latin typeface="Calibri" panose="020F0502020204030204" pitchFamily="34" charset="0"/>
                <a:cs typeface="Calibri" panose="020F0502020204030204" pitchFamily="34" charset="0"/>
              </a:rPr>
              <a:t>olarak değerlendirili</a:t>
            </a:r>
            <a:r>
              <a:rPr lang="tr-TR" sz="1800" dirty="0" smtClean="0">
                <a:solidFill>
                  <a:srgbClr val="002060"/>
                </a:solidFill>
                <a:latin typeface="Calibri" panose="020F0502020204030204" pitchFamily="34" charset="0"/>
                <a:cs typeface="Calibri" panose="020F0502020204030204" pitchFamily="34" charset="0"/>
              </a:rPr>
              <a:t>r</a:t>
            </a:r>
            <a:r>
              <a:rPr lang="tr-TR" sz="2000" dirty="0" smtClean="0">
                <a:solidFill>
                  <a:srgbClr val="002060"/>
                </a:solidFill>
                <a:latin typeface="Calibri" panose="020F0502020204030204" pitchFamily="34" charset="0"/>
                <a:cs typeface="Calibri" panose="020F0502020204030204" pitchFamily="34" charset="0"/>
              </a:rPr>
              <a:t>.</a:t>
            </a:r>
          </a:p>
          <a:p>
            <a:pPr marL="0" lvl="0" indent="0">
              <a:lnSpc>
                <a:spcPct val="85000"/>
              </a:lnSpc>
              <a:spcBef>
                <a:spcPts val="1300"/>
              </a:spcBef>
              <a:buNone/>
            </a:pPr>
            <a:endParaRPr lang="tr-TR" sz="2000" dirty="0">
              <a:solidFill>
                <a:srgbClr val="002060"/>
              </a:solidFill>
              <a:latin typeface="Calibri" panose="020F0502020204030204" pitchFamily="34" charset="0"/>
              <a:cs typeface="Calibri" panose="020F0502020204030204" pitchFamily="34" charset="0"/>
            </a:endParaRPr>
          </a:p>
          <a:p>
            <a:pPr lvl="0">
              <a:lnSpc>
                <a:spcPct val="85000"/>
              </a:lnSpc>
              <a:spcBef>
                <a:spcPts val="1300"/>
              </a:spcBef>
              <a:buFont typeface="Wingdings" panose="05000000000000000000" pitchFamily="2" charset="2"/>
              <a:buChar char="Ø"/>
            </a:pPr>
            <a:r>
              <a:rPr lang="tr-TR" sz="2000" b="1" dirty="0" smtClean="0">
                <a:solidFill>
                  <a:srgbClr val="002060"/>
                </a:solidFill>
                <a:latin typeface="Calibri" panose="020F0502020204030204" pitchFamily="34" charset="0"/>
                <a:cs typeface="Calibri" panose="020F0502020204030204" pitchFamily="34" charset="0"/>
              </a:rPr>
              <a:t>Riskler tanımlanırken </a:t>
            </a:r>
            <a:r>
              <a:rPr lang="tr-TR" sz="2000" b="1" u="sng" dirty="0" smtClean="0">
                <a:solidFill>
                  <a:srgbClr val="002060"/>
                </a:solidFill>
                <a:latin typeface="Calibri" panose="020F0502020204030204" pitchFamily="34" charset="0"/>
                <a:cs typeface="Calibri" panose="020F0502020204030204" pitchFamily="34" charset="0"/>
              </a:rPr>
              <a:t>‘’neden-sonuç ilişkisi’</a:t>
            </a:r>
            <a:r>
              <a:rPr lang="tr-TR" sz="2000" b="1" dirty="0" smtClean="0">
                <a:solidFill>
                  <a:srgbClr val="002060"/>
                </a:solidFill>
                <a:latin typeface="Calibri" panose="020F0502020204030204" pitchFamily="34" charset="0"/>
                <a:cs typeface="Calibri" panose="020F0502020204030204" pitchFamily="34" charset="0"/>
              </a:rPr>
              <a:t>’  gözeterek tanımlama yapmak gerekmektedir.</a:t>
            </a:r>
          </a:p>
          <a:p>
            <a:endParaRPr lang="tr-TR" b="1" dirty="0" smtClean="0"/>
          </a:p>
        </p:txBody>
      </p:sp>
    </p:spTree>
    <p:extLst>
      <p:ext uri="{BB962C8B-B14F-4D97-AF65-F5344CB8AC3E}">
        <p14:creationId xmlns:p14="http://schemas.microsoft.com/office/powerpoint/2010/main" val="36476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4">
            <a:extLst>
              <a:ext uri="{FF2B5EF4-FFF2-40B4-BE49-F238E27FC236}">
                <a16:creationId xmlns:a16="http://schemas.microsoft.com/office/drawing/2014/main" id="{8B50D695-C756-43D2-A3E2-B369D912C46F}"/>
              </a:ext>
            </a:extLst>
          </p:cNvPr>
          <p:cNvSpPr/>
          <p:nvPr/>
        </p:nvSpPr>
        <p:spPr>
          <a:xfrm>
            <a:off x="5300950" y="2427905"/>
            <a:ext cx="3651380" cy="3651374"/>
          </a:xfrm>
          <a:custGeom>
            <a:avLst/>
            <a:gdLst>
              <a:gd name="connsiteX0" fmla="*/ 96195 w 687108"/>
              <a:gd name="connsiteY0" fmla="*/ 593531 h 687108"/>
              <a:gd name="connsiteX1" fmla="*/ 70020 w 687108"/>
              <a:gd name="connsiteY1" fmla="*/ 494718 h 687108"/>
              <a:gd name="connsiteX2" fmla="*/ 38609 w 687108"/>
              <a:gd name="connsiteY2" fmla="*/ 405721 h 687108"/>
              <a:gd name="connsiteX3" fmla="*/ 18977 w 687108"/>
              <a:gd name="connsiteY3" fmla="*/ 369730 h 687108"/>
              <a:gd name="connsiteX4" fmla="*/ 0 w 687108"/>
              <a:gd name="connsiteY4" fmla="*/ 352716 h 687108"/>
              <a:gd name="connsiteX5" fmla="*/ 1309 w 687108"/>
              <a:gd name="connsiteY5" fmla="*/ 347481 h 687108"/>
              <a:gd name="connsiteX6" fmla="*/ 45807 w 687108"/>
              <a:gd name="connsiteY6" fmla="*/ 265682 h 687108"/>
              <a:gd name="connsiteX7" fmla="*/ 83762 w 687108"/>
              <a:gd name="connsiteY7" fmla="*/ 181266 h 687108"/>
              <a:gd name="connsiteX8" fmla="*/ 99467 w 687108"/>
              <a:gd name="connsiteY8" fmla="*/ 124988 h 687108"/>
              <a:gd name="connsiteX9" fmla="*/ 99467 w 687108"/>
              <a:gd name="connsiteY9" fmla="*/ 108629 h 687108"/>
              <a:gd name="connsiteX10" fmla="*/ 104048 w 687108"/>
              <a:gd name="connsiteY10" fmla="*/ 106011 h 687108"/>
              <a:gd name="connsiteX11" fmla="*/ 191736 w 687108"/>
              <a:gd name="connsiteY11" fmla="*/ 80490 h 687108"/>
              <a:gd name="connsiteX12" fmla="*/ 293166 w 687108"/>
              <a:gd name="connsiteY12" fmla="*/ 43190 h 687108"/>
              <a:gd name="connsiteX13" fmla="*/ 317379 w 687108"/>
              <a:gd name="connsiteY13" fmla="*/ 30102 h 687108"/>
              <a:gd name="connsiteX14" fmla="*/ 343554 w 687108"/>
              <a:gd name="connsiteY14" fmla="*/ 0 h 687108"/>
              <a:gd name="connsiteX15" fmla="*/ 435169 w 687108"/>
              <a:gd name="connsiteY15" fmla="*/ 53006 h 687108"/>
              <a:gd name="connsiteX16" fmla="*/ 512387 w 687108"/>
              <a:gd name="connsiteY16" fmla="*/ 89651 h 687108"/>
              <a:gd name="connsiteX17" fmla="*/ 565393 w 687108"/>
              <a:gd name="connsiteY17" fmla="*/ 104702 h 687108"/>
              <a:gd name="connsiteX18" fmla="*/ 584370 w 687108"/>
              <a:gd name="connsiteY18" fmla="*/ 104702 h 687108"/>
              <a:gd name="connsiteX19" fmla="*/ 586987 w 687108"/>
              <a:gd name="connsiteY19" fmla="*/ 108629 h 687108"/>
              <a:gd name="connsiteX20" fmla="*/ 615126 w 687108"/>
              <a:gd name="connsiteY20" fmla="*/ 200898 h 687108"/>
              <a:gd name="connsiteX21" fmla="*/ 649809 w 687108"/>
              <a:gd name="connsiteY21" fmla="*/ 299710 h 687108"/>
              <a:gd name="connsiteX22" fmla="*/ 662242 w 687108"/>
              <a:gd name="connsiteY22" fmla="*/ 321960 h 687108"/>
              <a:gd name="connsiteX23" fmla="*/ 687109 w 687108"/>
              <a:gd name="connsiteY23" fmla="*/ 344863 h 687108"/>
              <a:gd name="connsiteX24" fmla="*/ 685146 w 687108"/>
              <a:gd name="connsiteY24" fmla="*/ 351407 h 687108"/>
              <a:gd name="connsiteX25" fmla="*/ 641956 w 687108"/>
              <a:gd name="connsiteY25" fmla="*/ 427971 h 687108"/>
              <a:gd name="connsiteX26" fmla="*/ 602693 w 687108"/>
              <a:gd name="connsiteY26" fmla="*/ 516968 h 687108"/>
              <a:gd name="connsiteX27" fmla="*/ 586987 w 687108"/>
              <a:gd name="connsiteY27" fmla="*/ 571936 h 687108"/>
              <a:gd name="connsiteX28" fmla="*/ 586987 w 687108"/>
              <a:gd name="connsiteY28" fmla="*/ 589605 h 687108"/>
              <a:gd name="connsiteX29" fmla="*/ 581752 w 687108"/>
              <a:gd name="connsiteY29" fmla="*/ 592877 h 687108"/>
              <a:gd name="connsiteX30" fmla="*/ 492755 w 687108"/>
              <a:gd name="connsiteY30" fmla="*/ 619707 h 687108"/>
              <a:gd name="connsiteX31" fmla="*/ 391325 w 687108"/>
              <a:gd name="connsiteY31" fmla="*/ 656352 h 687108"/>
              <a:gd name="connsiteX32" fmla="*/ 370385 w 687108"/>
              <a:gd name="connsiteY32" fmla="*/ 668132 h 687108"/>
              <a:gd name="connsiteX33" fmla="*/ 347481 w 687108"/>
              <a:gd name="connsiteY33" fmla="*/ 692998 h 687108"/>
              <a:gd name="connsiteX34" fmla="*/ 340937 w 687108"/>
              <a:gd name="connsiteY34" fmla="*/ 691690 h 687108"/>
              <a:gd name="connsiteX35" fmla="*/ 264373 w 687108"/>
              <a:gd name="connsiteY35" fmla="*/ 648500 h 687108"/>
              <a:gd name="connsiteX36" fmla="*/ 173413 w 687108"/>
              <a:gd name="connsiteY36" fmla="*/ 608582 h 687108"/>
              <a:gd name="connsiteX37" fmla="*/ 120408 w 687108"/>
              <a:gd name="connsiteY37" fmla="*/ 593531 h 687108"/>
              <a:gd name="connsiteX38" fmla="*/ 96195 w 687108"/>
              <a:gd name="connsiteY38" fmla="*/ 593531 h 687108"/>
              <a:gd name="connsiteX39" fmla="*/ 420118 w 687108"/>
              <a:gd name="connsiteY39" fmla="*/ 350098 h 687108"/>
              <a:gd name="connsiteX40" fmla="*/ 344863 w 687108"/>
              <a:gd name="connsiteY40" fmla="*/ 272880 h 687108"/>
              <a:gd name="connsiteX41" fmla="*/ 266337 w 687108"/>
              <a:gd name="connsiteY41" fmla="*/ 348135 h 687108"/>
              <a:gd name="connsiteX42" fmla="*/ 342246 w 687108"/>
              <a:gd name="connsiteY42" fmla="*/ 426662 h 687108"/>
              <a:gd name="connsiteX43" fmla="*/ 420118 w 687108"/>
              <a:gd name="connsiteY43" fmla="*/ 350098 h 687108"/>
              <a:gd name="connsiteX44" fmla="*/ 521548 w 687108"/>
              <a:gd name="connsiteY44" fmla="*/ 141348 h 687108"/>
              <a:gd name="connsiteX45" fmla="*/ 363186 w 687108"/>
              <a:gd name="connsiteY45" fmla="*/ 76564 h 687108"/>
              <a:gd name="connsiteX46" fmla="*/ 363186 w 687108"/>
              <a:gd name="connsiteY46" fmla="*/ 225764 h 687108"/>
              <a:gd name="connsiteX47" fmla="*/ 370385 w 687108"/>
              <a:gd name="connsiteY47" fmla="*/ 233617 h 687108"/>
              <a:gd name="connsiteX48" fmla="*/ 412265 w 687108"/>
              <a:gd name="connsiteY48" fmla="*/ 249977 h 687108"/>
              <a:gd name="connsiteX49" fmla="*/ 521548 w 687108"/>
              <a:gd name="connsiteY49" fmla="*/ 141348 h 687108"/>
              <a:gd name="connsiteX50" fmla="*/ 443676 w 687108"/>
              <a:gd name="connsiteY50" fmla="*/ 282696 h 687108"/>
              <a:gd name="connsiteX51" fmla="*/ 458073 w 687108"/>
              <a:gd name="connsiteY51" fmla="*/ 318033 h 687108"/>
              <a:gd name="connsiteX52" fmla="*/ 475741 w 687108"/>
              <a:gd name="connsiteY52" fmla="*/ 330467 h 687108"/>
              <a:gd name="connsiteX53" fmla="*/ 586333 w 687108"/>
              <a:gd name="connsiteY53" fmla="*/ 330467 h 687108"/>
              <a:gd name="connsiteX54" fmla="*/ 617089 w 687108"/>
              <a:gd name="connsiteY54" fmla="*/ 330467 h 687108"/>
              <a:gd name="connsiteX55" fmla="*/ 552959 w 687108"/>
              <a:gd name="connsiteY55" fmla="*/ 173413 h 687108"/>
              <a:gd name="connsiteX56" fmla="*/ 443676 w 687108"/>
              <a:gd name="connsiteY56" fmla="*/ 282696 h 687108"/>
              <a:gd name="connsiteX57" fmla="*/ 223801 w 687108"/>
              <a:gd name="connsiteY57" fmla="*/ 329158 h 687108"/>
              <a:gd name="connsiteX58" fmla="*/ 242124 w 687108"/>
              <a:gd name="connsiteY58" fmla="*/ 285968 h 687108"/>
              <a:gd name="connsiteX59" fmla="*/ 237543 w 687108"/>
              <a:gd name="connsiteY59" fmla="*/ 271572 h 687108"/>
              <a:gd name="connsiteX60" fmla="*/ 181266 w 687108"/>
              <a:gd name="connsiteY60" fmla="*/ 214640 h 687108"/>
              <a:gd name="connsiteX61" fmla="*/ 138076 w 687108"/>
              <a:gd name="connsiteY61" fmla="*/ 168832 h 687108"/>
              <a:gd name="connsiteX62" fmla="*/ 70674 w 687108"/>
              <a:gd name="connsiteY62" fmla="*/ 329812 h 687108"/>
              <a:gd name="connsiteX63" fmla="*/ 223801 w 687108"/>
              <a:gd name="connsiteY63" fmla="*/ 329158 h 687108"/>
              <a:gd name="connsiteX64" fmla="*/ 364495 w 687108"/>
              <a:gd name="connsiteY64" fmla="*/ 622979 h 687108"/>
              <a:gd name="connsiteX65" fmla="*/ 522857 w 687108"/>
              <a:gd name="connsiteY65" fmla="*/ 556885 h 687108"/>
              <a:gd name="connsiteX66" fmla="*/ 418155 w 687108"/>
              <a:gd name="connsiteY66" fmla="*/ 452183 h 687108"/>
              <a:gd name="connsiteX67" fmla="*/ 407684 w 687108"/>
              <a:gd name="connsiteY67" fmla="*/ 450874 h 687108"/>
              <a:gd name="connsiteX68" fmla="*/ 365149 w 687108"/>
              <a:gd name="connsiteY68" fmla="*/ 469852 h 687108"/>
              <a:gd name="connsiteX69" fmla="*/ 364495 w 687108"/>
              <a:gd name="connsiteY69" fmla="*/ 622979 h 687108"/>
              <a:gd name="connsiteX70" fmla="*/ 134150 w 687108"/>
              <a:gd name="connsiteY70" fmla="*/ 524166 h 687108"/>
              <a:gd name="connsiteX71" fmla="*/ 243433 w 687108"/>
              <a:gd name="connsiteY71" fmla="*/ 416192 h 687108"/>
              <a:gd name="connsiteX72" fmla="*/ 224455 w 687108"/>
              <a:gd name="connsiteY72" fmla="*/ 370384 h 687108"/>
              <a:gd name="connsiteX73" fmla="*/ 70674 w 687108"/>
              <a:gd name="connsiteY73" fmla="*/ 370384 h 687108"/>
              <a:gd name="connsiteX74" fmla="*/ 134150 w 687108"/>
              <a:gd name="connsiteY74" fmla="*/ 524166 h 687108"/>
              <a:gd name="connsiteX75" fmla="*/ 323269 w 687108"/>
              <a:gd name="connsiteY75" fmla="*/ 469197 h 687108"/>
              <a:gd name="connsiteX76" fmla="*/ 282696 w 687108"/>
              <a:gd name="connsiteY76" fmla="*/ 452183 h 687108"/>
              <a:gd name="connsiteX77" fmla="*/ 268954 w 687108"/>
              <a:gd name="connsiteY77" fmla="*/ 452837 h 687108"/>
              <a:gd name="connsiteX78" fmla="*/ 164252 w 687108"/>
              <a:gd name="connsiteY78" fmla="*/ 556885 h 687108"/>
              <a:gd name="connsiteX79" fmla="*/ 322614 w 687108"/>
              <a:gd name="connsiteY79" fmla="*/ 622979 h 687108"/>
              <a:gd name="connsiteX80" fmla="*/ 323269 w 687108"/>
              <a:gd name="connsiteY80" fmla="*/ 469197 h 687108"/>
              <a:gd name="connsiteX81" fmla="*/ 322614 w 687108"/>
              <a:gd name="connsiteY81" fmla="*/ 76564 h 687108"/>
              <a:gd name="connsiteX82" fmla="*/ 166215 w 687108"/>
              <a:gd name="connsiteY82" fmla="*/ 140694 h 687108"/>
              <a:gd name="connsiteX83" fmla="*/ 275498 w 687108"/>
              <a:gd name="connsiteY83" fmla="*/ 249977 h 687108"/>
              <a:gd name="connsiteX84" fmla="*/ 322614 w 687108"/>
              <a:gd name="connsiteY84" fmla="*/ 230345 h 687108"/>
              <a:gd name="connsiteX85" fmla="*/ 322614 w 687108"/>
              <a:gd name="connsiteY85" fmla="*/ 76564 h 687108"/>
              <a:gd name="connsiteX86" fmla="*/ 550342 w 687108"/>
              <a:gd name="connsiteY86" fmla="*/ 529401 h 687108"/>
              <a:gd name="connsiteX87" fmla="*/ 616435 w 687108"/>
              <a:gd name="connsiteY87" fmla="*/ 371039 h 687108"/>
              <a:gd name="connsiteX88" fmla="*/ 462653 w 687108"/>
              <a:gd name="connsiteY88" fmla="*/ 371039 h 687108"/>
              <a:gd name="connsiteX89" fmla="*/ 442367 w 687108"/>
              <a:gd name="connsiteY89" fmla="*/ 420118 h 687108"/>
              <a:gd name="connsiteX90" fmla="*/ 451529 w 687108"/>
              <a:gd name="connsiteY90" fmla="*/ 429934 h 687108"/>
              <a:gd name="connsiteX91" fmla="*/ 550342 w 687108"/>
              <a:gd name="connsiteY91" fmla="*/ 529401 h 687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87108" h="687108">
                <a:moveTo>
                  <a:pt x="96195" y="593531"/>
                </a:moveTo>
                <a:cubicBezTo>
                  <a:pt x="109937" y="552305"/>
                  <a:pt x="85071" y="525475"/>
                  <a:pt x="70020" y="494718"/>
                </a:cubicBezTo>
                <a:cubicBezTo>
                  <a:pt x="56278" y="466580"/>
                  <a:pt x="46462" y="436478"/>
                  <a:pt x="38609" y="405721"/>
                </a:cubicBezTo>
                <a:cubicBezTo>
                  <a:pt x="34683" y="391325"/>
                  <a:pt x="30102" y="378891"/>
                  <a:pt x="18977" y="369730"/>
                </a:cubicBezTo>
                <a:cubicBezTo>
                  <a:pt x="12434" y="363840"/>
                  <a:pt x="5890" y="357951"/>
                  <a:pt x="0" y="352716"/>
                </a:cubicBezTo>
                <a:cubicBezTo>
                  <a:pt x="655" y="349444"/>
                  <a:pt x="655" y="348135"/>
                  <a:pt x="1309" y="347481"/>
                </a:cubicBezTo>
                <a:cubicBezTo>
                  <a:pt x="28793" y="327195"/>
                  <a:pt x="37955" y="297747"/>
                  <a:pt x="45807" y="265682"/>
                </a:cubicBezTo>
                <a:cubicBezTo>
                  <a:pt x="53006" y="236235"/>
                  <a:pt x="68057" y="208096"/>
                  <a:pt x="83762" y="181266"/>
                </a:cubicBezTo>
                <a:cubicBezTo>
                  <a:pt x="94886" y="162943"/>
                  <a:pt x="101430" y="145929"/>
                  <a:pt x="99467" y="124988"/>
                </a:cubicBezTo>
                <a:cubicBezTo>
                  <a:pt x="98813" y="119099"/>
                  <a:pt x="99467" y="113209"/>
                  <a:pt x="99467" y="108629"/>
                </a:cubicBezTo>
                <a:cubicBezTo>
                  <a:pt x="102085" y="106665"/>
                  <a:pt x="103393" y="106011"/>
                  <a:pt x="104048" y="106011"/>
                </a:cubicBezTo>
                <a:cubicBezTo>
                  <a:pt x="136768" y="109937"/>
                  <a:pt x="163597" y="96195"/>
                  <a:pt x="191736" y="80490"/>
                </a:cubicBezTo>
                <a:cubicBezTo>
                  <a:pt x="223147" y="63476"/>
                  <a:pt x="259138" y="55623"/>
                  <a:pt x="293166" y="43190"/>
                </a:cubicBezTo>
                <a:cubicBezTo>
                  <a:pt x="301674" y="39918"/>
                  <a:pt x="310835" y="35991"/>
                  <a:pt x="317379" y="30102"/>
                </a:cubicBezTo>
                <a:cubicBezTo>
                  <a:pt x="326540" y="22249"/>
                  <a:pt x="333084" y="12433"/>
                  <a:pt x="343554" y="0"/>
                </a:cubicBezTo>
                <a:cubicBezTo>
                  <a:pt x="364495" y="39263"/>
                  <a:pt x="401141" y="42535"/>
                  <a:pt x="435169" y="53006"/>
                </a:cubicBezTo>
                <a:cubicBezTo>
                  <a:pt x="461999" y="60858"/>
                  <a:pt x="488175" y="74600"/>
                  <a:pt x="512387" y="89651"/>
                </a:cubicBezTo>
                <a:cubicBezTo>
                  <a:pt x="529401" y="100122"/>
                  <a:pt x="545106" y="107320"/>
                  <a:pt x="565393" y="104702"/>
                </a:cubicBezTo>
                <a:cubicBezTo>
                  <a:pt x="571936" y="104048"/>
                  <a:pt x="578480" y="104702"/>
                  <a:pt x="584370" y="104702"/>
                </a:cubicBezTo>
                <a:cubicBezTo>
                  <a:pt x="585678" y="106665"/>
                  <a:pt x="587642" y="107974"/>
                  <a:pt x="586987" y="108629"/>
                </a:cubicBezTo>
                <a:cubicBezTo>
                  <a:pt x="581752" y="143966"/>
                  <a:pt x="599421" y="171450"/>
                  <a:pt x="615126" y="200898"/>
                </a:cubicBezTo>
                <a:cubicBezTo>
                  <a:pt x="631486" y="231654"/>
                  <a:pt x="638030" y="266336"/>
                  <a:pt x="649809" y="299710"/>
                </a:cubicBezTo>
                <a:cubicBezTo>
                  <a:pt x="652426" y="307563"/>
                  <a:pt x="657007" y="316070"/>
                  <a:pt x="662242" y="321960"/>
                </a:cubicBezTo>
                <a:cubicBezTo>
                  <a:pt x="670095" y="330467"/>
                  <a:pt x="679911" y="337665"/>
                  <a:pt x="687109" y="344863"/>
                </a:cubicBezTo>
                <a:cubicBezTo>
                  <a:pt x="685800" y="349444"/>
                  <a:pt x="685800" y="350753"/>
                  <a:pt x="685146" y="351407"/>
                </a:cubicBezTo>
                <a:cubicBezTo>
                  <a:pt x="660279" y="371039"/>
                  <a:pt x="649154" y="396560"/>
                  <a:pt x="641956" y="427971"/>
                </a:cubicBezTo>
                <a:cubicBezTo>
                  <a:pt x="634758" y="459381"/>
                  <a:pt x="619053" y="488829"/>
                  <a:pt x="602693" y="516968"/>
                </a:cubicBezTo>
                <a:cubicBezTo>
                  <a:pt x="592222" y="534636"/>
                  <a:pt x="585024" y="550996"/>
                  <a:pt x="586987" y="571936"/>
                </a:cubicBezTo>
                <a:cubicBezTo>
                  <a:pt x="587642" y="577826"/>
                  <a:pt x="586987" y="583715"/>
                  <a:pt x="586987" y="589605"/>
                </a:cubicBezTo>
                <a:cubicBezTo>
                  <a:pt x="585024" y="590914"/>
                  <a:pt x="583061" y="592877"/>
                  <a:pt x="581752" y="592877"/>
                </a:cubicBezTo>
                <a:cubicBezTo>
                  <a:pt x="547724" y="587642"/>
                  <a:pt x="521548" y="604656"/>
                  <a:pt x="492755" y="619707"/>
                </a:cubicBezTo>
                <a:cubicBezTo>
                  <a:pt x="461344" y="636066"/>
                  <a:pt x="425353" y="643919"/>
                  <a:pt x="391325" y="656352"/>
                </a:cubicBezTo>
                <a:cubicBezTo>
                  <a:pt x="384127" y="658970"/>
                  <a:pt x="376274" y="662896"/>
                  <a:pt x="370385" y="668132"/>
                </a:cubicBezTo>
                <a:cubicBezTo>
                  <a:pt x="361877" y="675984"/>
                  <a:pt x="354025" y="685800"/>
                  <a:pt x="347481" y="692998"/>
                </a:cubicBezTo>
                <a:cubicBezTo>
                  <a:pt x="342900" y="692344"/>
                  <a:pt x="341591" y="692344"/>
                  <a:pt x="340937" y="691690"/>
                </a:cubicBezTo>
                <a:cubicBezTo>
                  <a:pt x="321305" y="666823"/>
                  <a:pt x="295130" y="656352"/>
                  <a:pt x="264373" y="648500"/>
                </a:cubicBezTo>
                <a:cubicBezTo>
                  <a:pt x="232963" y="639993"/>
                  <a:pt x="202206" y="624942"/>
                  <a:pt x="173413" y="608582"/>
                </a:cubicBezTo>
                <a:cubicBezTo>
                  <a:pt x="155745" y="598766"/>
                  <a:pt x="140039" y="591568"/>
                  <a:pt x="120408" y="593531"/>
                </a:cubicBezTo>
                <a:cubicBezTo>
                  <a:pt x="114518" y="594185"/>
                  <a:pt x="107974" y="593531"/>
                  <a:pt x="96195" y="593531"/>
                </a:cubicBezTo>
                <a:close/>
                <a:moveTo>
                  <a:pt x="420118" y="350098"/>
                </a:moveTo>
                <a:cubicBezTo>
                  <a:pt x="420118" y="307563"/>
                  <a:pt x="387399" y="273535"/>
                  <a:pt x="344863" y="272880"/>
                </a:cubicBezTo>
                <a:cubicBezTo>
                  <a:pt x="301019" y="272226"/>
                  <a:pt x="266991" y="305600"/>
                  <a:pt x="266337" y="348135"/>
                </a:cubicBezTo>
                <a:cubicBezTo>
                  <a:pt x="265682" y="390670"/>
                  <a:pt x="299710" y="426007"/>
                  <a:pt x="342246" y="426662"/>
                </a:cubicBezTo>
                <a:cubicBezTo>
                  <a:pt x="384781" y="427316"/>
                  <a:pt x="420118" y="392634"/>
                  <a:pt x="420118" y="350098"/>
                </a:cubicBezTo>
                <a:close/>
                <a:moveTo>
                  <a:pt x="521548" y="141348"/>
                </a:moveTo>
                <a:cubicBezTo>
                  <a:pt x="475741" y="102739"/>
                  <a:pt x="424044" y="81144"/>
                  <a:pt x="363186" y="76564"/>
                </a:cubicBezTo>
                <a:cubicBezTo>
                  <a:pt x="363186" y="126952"/>
                  <a:pt x="363186" y="176685"/>
                  <a:pt x="363186" y="225764"/>
                </a:cubicBezTo>
                <a:cubicBezTo>
                  <a:pt x="363186" y="228382"/>
                  <a:pt x="367113" y="232308"/>
                  <a:pt x="370385" y="233617"/>
                </a:cubicBezTo>
                <a:cubicBezTo>
                  <a:pt x="384127" y="239506"/>
                  <a:pt x="398523" y="244742"/>
                  <a:pt x="412265" y="249977"/>
                </a:cubicBezTo>
                <a:cubicBezTo>
                  <a:pt x="448257" y="214640"/>
                  <a:pt x="484248" y="178648"/>
                  <a:pt x="521548" y="141348"/>
                </a:cubicBezTo>
                <a:close/>
                <a:moveTo>
                  <a:pt x="443676" y="282696"/>
                </a:moveTo>
                <a:cubicBezTo>
                  <a:pt x="448257" y="293821"/>
                  <a:pt x="454801" y="305600"/>
                  <a:pt x="458073" y="318033"/>
                </a:cubicBezTo>
                <a:cubicBezTo>
                  <a:pt x="460690" y="328503"/>
                  <a:pt x="466580" y="330467"/>
                  <a:pt x="475741" y="330467"/>
                </a:cubicBezTo>
                <a:cubicBezTo>
                  <a:pt x="512387" y="329812"/>
                  <a:pt x="549687" y="330467"/>
                  <a:pt x="586333" y="330467"/>
                </a:cubicBezTo>
                <a:cubicBezTo>
                  <a:pt x="596149" y="330467"/>
                  <a:pt x="605965" y="330467"/>
                  <a:pt x="617089" y="330467"/>
                </a:cubicBezTo>
                <a:cubicBezTo>
                  <a:pt x="611854" y="268954"/>
                  <a:pt x="590259" y="217257"/>
                  <a:pt x="552959" y="173413"/>
                </a:cubicBezTo>
                <a:cubicBezTo>
                  <a:pt x="515659" y="210059"/>
                  <a:pt x="480322" y="246050"/>
                  <a:pt x="443676" y="282696"/>
                </a:cubicBezTo>
                <a:close/>
                <a:moveTo>
                  <a:pt x="223801" y="329158"/>
                </a:moveTo>
                <a:cubicBezTo>
                  <a:pt x="230345" y="314107"/>
                  <a:pt x="237543" y="300365"/>
                  <a:pt x="242124" y="285968"/>
                </a:cubicBezTo>
                <a:cubicBezTo>
                  <a:pt x="243433" y="282042"/>
                  <a:pt x="240815" y="274844"/>
                  <a:pt x="237543" y="271572"/>
                </a:cubicBezTo>
                <a:cubicBezTo>
                  <a:pt x="219220" y="251940"/>
                  <a:pt x="199589" y="233617"/>
                  <a:pt x="181266" y="214640"/>
                </a:cubicBezTo>
                <a:cubicBezTo>
                  <a:pt x="166869" y="199589"/>
                  <a:pt x="153127" y="184538"/>
                  <a:pt x="138076" y="168832"/>
                </a:cubicBezTo>
                <a:cubicBezTo>
                  <a:pt x="96850" y="217912"/>
                  <a:pt x="75255" y="269608"/>
                  <a:pt x="70674" y="329812"/>
                </a:cubicBezTo>
                <a:cubicBezTo>
                  <a:pt x="123680" y="329158"/>
                  <a:pt x="174068" y="329158"/>
                  <a:pt x="223801" y="329158"/>
                </a:cubicBezTo>
                <a:close/>
                <a:moveTo>
                  <a:pt x="364495" y="622979"/>
                </a:moveTo>
                <a:cubicBezTo>
                  <a:pt x="424699" y="617744"/>
                  <a:pt x="476395" y="596803"/>
                  <a:pt x="522857" y="556885"/>
                </a:cubicBezTo>
                <a:cubicBezTo>
                  <a:pt x="486866" y="520894"/>
                  <a:pt x="452838" y="486866"/>
                  <a:pt x="418155" y="452183"/>
                </a:cubicBezTo>
                <a:cubicBezTo>
                  <a:pt x="416192" y="450220"/>
                  <a:pt x="410302" y="449566"/>
                  <a:pt x="407684" y="450874"/>
                </a:cubicBezTo>
                <a:cubicBezTo>
                  <a:pt x="393288" y="456764"/>
                  <a:pt x="379546" y="463308"/>
                  <a:pt x="365149" y="469852"/>
                </a:cubicBezTo>
                <a:cubicBezTo>
                  <a:pt x="364495" y="519585"/>
                  <a:pt x="364495" y="570628"/>
                  <a:pt x="364495" y="622979"/>
                </a:cubicBezTo>
                <a:close/>
                <a:moveTo>
                  <a:pt x="134150" y="524166"/>
                </a:moveTo>
                <a:cubicBezTo>
                  <a:pt x="170796" y="488174"/>
                  <a:pt x="207442" y="452183"/>
                  <a:pt x="243433" y="416192"/>
                </a:cubicBezTo>
                <a:cubicBezTo>
                  <a:pt x="237543" y="401795"/>
                  <a:pt x="230999" y="386090"/>
                  <a:pt x="224455" y="370384"/>
                </a:cubicBezTo>
                <a:cubicBezTo>
                  <a:pt x="173413" y="370384"/>
                  <a:pt x="122371" y="370384"/>
                  <a:pt x="70674" y="370384"/>
                </a:cubicBezTo>
                <a:cubicBezTo>
                  <a:pt x="74601" y="429279"/>
                  <a:pt x="101430" y="492101"/>
                  <a:pt x="134150" y="524166"/>
                </a:cubicBezTo>
                <a:close/>
                <a:moveTo>
                  <a:pt x="323269" y="469197"/>
                </a:moveTo>
                <a:cubicBezTo>
                  <a:pt x="308872" y="463308"/>
                  <a:pt x="296438" y="456764"/>
                  <a:pt x="282696" y="452183"/>
                </a:cubicBezTo>
                <a:cubicBezTo>
                  <a:pt x="278770" y="450874"/>
                  <a:pt x="271572" y="450874"/>
                  <a:pt x="268954" y="452837"/>
                </a:cubicBezTo>
                <a:cubicBezTo>
                  <a:pt x="234271" y="486866"/>
                  <a:pt x="199589" y="521548"/>
                  <a:pt x="164252" y="556885"/>
                </a:cubicBezTo>
                <a:cubicBezTo>
                  <a:pt x="210713" y="596149"/>
                  <a:pt x="262410" y="617744"/>
                  <a:pt x="322614" y="622979"/>
                </a:cubicBezTo>
                <a:cubicBezTo>
                  <a:pt x="323269" y="570628"/>
                  <a:pt x="323269" y="520240"/>
                  <a:pt x="323269" y="469197"/>
                </a:cubicBezTo>
                <a:close/>
                <a:moveTo>
                  <a:pt x="322614" y="76564"/>
                </a:moveTo>
                <a:cubicBezTo>
                  <a:pt x="262410" y="81799"/>
                  <a:pt x="210713" y="103394"/>
                  <a:pt x="166215" y="140694"/>
                </a:cubicBezTo>
                <a:cubicBezTo>
                  <a:pt x="203515" y="177994"/>
                  <a:pt x="240161" y="213985"/>
                  <a:pt x="275498" y="249977"/>
                </a:cubicBezTo>
                <a:cubicBezTo>
                  <a:pt x="290549" y="244087"/>
                  <a:pt x="306254" y="237543"/>
                  <a:pt x="322614" y="230345"/>
                </a:cubicBezTo>
                <a:cubicBezTo>
                  <a:pt x="322614" y="179957"/>
                  <a:pt x="322614" y="128915"/>
                  <a:pt x="322614" y="76564"/>
                </a:cubicBezTo>
                <a:close/>
                <a:moveTo>
                  <a:pt x="550342" y="529401"/>
                </a:moveTo>
                <a:cubicBezTo>
                  <a:pt x="590259" y="482939"/>
                  <a:pt x="611854" y="431243"/>
                  <a:pt x="616435" y="371039"/>
                </a:cubicBezTo>
                <a:cubicBezTo>
                  <a:pt x="564084" y="371039"/>
                  <a:pt x="513041" y="371039"/>
                  <a:pt x="462653" y="371039"/>
                </a:cubicBezTo>
                <a:cubicBezTo>
                  <a:pt x="456109" y="387399"/>
                  <a:pt x="449566" y="403104"/>
                  <a:pt x="442367" y="420118"/>
                </a:cubicBezTo>
                <a:cubicBezTo>
                  <a:pt x="444985" y="422736"/>
                  <a:pt x="448257" y="426662"/>
                  <a:pt x="451529" y="429934"/>
                </a:cubicBezTo>
                <a:cubicBezTo>
                  <a:pt x="483594" y="461999"/>
                  <a:pt x="516313" y="495373"/>
                  <a:pt x="550342" y="529401"/>
                </a:cubicBezTo>
                <a:close/>
              </a:path>
            </a:pathLst>
          </a:custGeom>
          <a:solidFill>
            <a:srgbClr val="FFFFFF"/>
          </a:solidFill>
          <a:ln w="6538" cap="flat">
            <a:noFill/>
            <a:prstDash val="solid"/>
            <a:miter/>
          </a:ln>
        </p:spPr>
        <p:txBody>
          <a:bodyPr rtlCol="0" anchor="ctr"/>
          <a:lstStyle/>
          <a:p>
            <a:endParaRPr lang="en-US">
              <a:solidFill>
                <a:prstClr val="black"/>
              </a:solidFill>
            </a:endParaRPr>
          </a:p>
        </p:txBody>
      </p:sp>
      <p:sp>
        <p:nvSpPr>
          <p:cNvPr id="5" name="Freeform: Shape 5">
            <a:extLst>
              <a:ext uri="{FF2B5EF4-FFF2-40B4-BE49-F238E27FC236}">
                <a16:creationId xmlns:a16="http://schemas.microsoft.com/office/drawing/2014/main" id="{B49B8D88-D61B-41A3-A1BC-C342C1797643}"/>
              </a:ext>
            </a:extLst>
          </p:cNvPr>
          <p:cNvSpPr/>
          <p:nvPr/>
        </p:nvSpPr>
        <p:spPr>
          <a:xfrm>
            <a:off x="5271593" y="3231303"/>
            <a:ext cx="1476631" cy="1159026"/>
          </a:xfrm>
          <a:custGeom>
            <a:avLst/>
            <a:gdLst>
              <a:gd name="connsiteX0" fmla="*/ 153791 w 150509"/>
              <a:gd name="connsiteY0" fmla="*/ 77218 h 150509"/>
              <a:gd name="connsiteX1" fmla="*/ 75918 w 150509"/>
              <a:gd name="connsiteY1" fmla="*/ 153781 h 150509"/>
              <a:gd name="connsiteX2" fmla="*/ 9 w 150509"/>
              <a:gd name="connsiteY2" fmla="*/ 75255 h 150509"/>
              <a:gd name="connsiteX3" fmla="*/ 78536 w 150509"/>
              <a:gd name="connsiteY3" fmla="*/ 0 h 150509"/>
              <a:gd name="connsiteX4" fmla="*/ 153791 w 150509"/>
              <a:gd name="connsiteY4" fmla="*/ 77218 h 150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509" h="150509">
                <a:moveTo>
                  <a:pt x="153791" y="77218"/>
                </a:moveTo>
                <a:cubicBezTo>
                  <a:pt x="153791" y="119753"/>
                  <a:pt x="118454" y="154436"/>
                  <a:pt x="75918" y="153781"/>
                </a:cubicBezTo>
                <a:cubicBezTo>
                  <a:pt x="33383" y="153127"/>
                  <a:pt x="-645" y="117790"/>
                  <a:pt x="9" y="75255"/>
                </a:cubicBezTo>
                <a:cubicBezTo>
                  <a:pt x="664" y="32719"/>
                  <a:pt x="35346" y="0"/>
                  <a:pt x="78536" y="0"/>
                </a:cubicBezTo>
                <a:cubicBezTo>
                  <a:pt x="121071" y="654"/>
                  <a:pt x="154445" y="34683"/>
                  <a:pt x="153791" y="77218"/>
                </a:cubicBezTo>
                <a:close/>
              </a:path>
            </a:pathLst>
          </a:custGeom>
          <a:solidFill>
            <a:schemeClr val="bg1"/>
          </a:solidFill>
          <a:ln w="6538" cap="flat">
            <a:noFill/>
            <a:prstDash val="solid"/>
            <a:miter/>
          </a:ln>
        </p:spPr>
        <p:txBody>
          <a:bodyPr rtlCol="0" anchor="ctr"/>
          <a:lstStyle/>
          <a:p>
            <a:pPr algn="ctr"/>
            <a:r>
              <a:rPr lang="tr-TR" sz="2400" b="1" dirty="0">
                <a:solidFill>
                  <a:srgbClr val="002060"/>
                </a:solidFill>
              </a:rPr>
              <a:t>RİSK EVRENİ</a:t>
            </a:r>
            <a:endParaRPr lang="en-US" sz="2400" b="1" dirty="0">
              <a:solidFill>
                <a:srgbClr val="002060"/>
              </a:solidFill>
            </a:endParaRPr>
          </a:p>
        </p:txBody>
      </p:sp>
      <p:grpSp>
        <p:nvGrpSpPr>
          <p:cNvPr id="14" name="Group 14">
            <a:extLst>
              <a:ext uri="{FF2B5EF4-FFF2-40B4-BE49-F238E27FC236}">
                <a16:creationId xmlns:a16="http://schemas.microsoft.com/office/drawing/2014/main" id="{1548ECD0-B726-4C62-8AE4-5ECAF77A818B}"/>
              </a:ext>
            </a:extLst>
          </p:cNvPr>
          <p:cNvGrpSpPr/>
          <p:nvPr/>
        </p:nvGrpSpPr>
        <p:grpSpPr>
          <a:xfrm>
            <a:off x="6526356" y="5079832"/>
            <a:ext cx="4394375" cy="813657"/>
            <a:chOff x="2551705" y="4395398"/>
            <a:chExt cx="3882787" cy="813657"/>
          </a:xfrm>
        </p:grpSpPr>
        <p:sp>
          <p:nvSpPr>
            <p:cNvPr id="15" name="TextBox 14">
              <a:extLst>
                <a:ext uri="{FF2B5EF4-FFF2-40B4-BE49-F238E27FC236}">
                  <a16:creationId xmlns:a16="http://schemas.microsoft.com/office/drawing/2014/main" id="{DE782CA0-6232-49EF-996B-87B27B6A1DA1}"/>
                </a:ext>
              </a:extLst>
            </p:cNvPr>
            <p:cNvSpPr txBox="1"/>
            <p:nvPr/>
          </p:nvSpPr>
          <p:spPr>
            <a:xfrm>
              <a:off x="2551705" y="4747390"/>
              <a:ext cx="3683695" cy="461665"/>
            </a:xfrm>
            <a:prstGeom prst="rect">
              <a:avLst/>
            </a:prstGeom>
            <a:noFill/>
          </p:spPr>
          <p:txBody>
            <a:bodyPr wrap="square" rtlCol="0">
              <a:spAutoFit/>
            </a:bodyPr>
            <a:lstStyle/>
            <a:p>
              <a:r>
                <a:rPr lang="en-US" altLang="ko-KR" sz="1200" dirty="0" err="1">
                  <a:solidFill>
                    <a:srgbClr val="003161"/>
                  </a:solidFill>
                  <a:cs typeface="Arial" pitchFamily="34" charset="0"/>
                </a:rPr>
                <a:t>Kurumu</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olumsuz</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etkileyebilecek</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çevresel</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sosyal</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ve</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yönetişim</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ile</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ilgili</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risklerdir</a:t>
              </a:r>
              <a:r>
                <a:rPr lang="en-US" altLang="ko-KR" sz="1200" dirty="0">
                  <a:solidFill>
                    <a:srgbClr val="003161"/>
                  </a:solidFill>
                  <a:cs typeface="Arial" pitchFamily="34" charset="0"/>
                </a:rPr>
                <a:t>.</a:t>
              </a:r>
            </a:p>
          </p:txBody>
        </p:sp>
        <p:sp>
          <p:nvSpPr>
            <p:cNvPr id="16" name="TextBox 15">
              <a:extLst>
                <a:ext uri="{FF2B5EF4-FFF2-40B4-BE49-F238E27FC236}">
                  <a16:creationId xmlns:a16="http://schemas.microsoft.com/office/drawing/2014/main" id="{BDA2D8E1-7B58-4D9D-A7A2-207A9D0AD1DE}"/>
                </a:ext>
              </a:extLst>
            </p:cNvPr>
            <p:cNvSpPr txBox="1"/>
            <p:nvPr/>
          </p:nvSpPr>
          <p:spPr>
            <a:xfrm>
              <a:off x="2750797" y="4395398"/>
              <a:ext cx="3683695" cy="338554"/>
            </a:xfrm>
            <a:prstGeom prst="rect">
              <a:avLst/>
            </a:prstGeom>
            <a:noFill/>
          </p:spPr>
          <p:txBody>
            <a:bodyPr wrap="square" rtlCol="0">
              <a:spAutoFit/>
            </a:bodyPr>
            <a:lstStyle/>
            <a:p>
              <a:r>
                <a:rPr lang="tr-TR" altLang="ko-KR" sz="1600" b="1" dirty="0">
                  <a:solidFill>
                    <a:srgbClr val="003161"/>
                  </a:solidFill>
                  <a:cs typeface="Arial" pitchFamily="34" charset="0"/>
                </a:rPr>
                <a:t>SÜRDÜRÜLEBİLİRLİK RİSKLERİ</a:t>
              </a:r>
              <a:endParaRPr lang="ko-KR" altLang="en-US" sz="1600" b="1" dirty="0">
                <a:solidFill>
                  <a:srgbClr val="003161"/>
                </a:solidFill>
                <a:cs typeface="Arial" pitchFamily="34" charset="0"/>
              </a:endParaRPr>
            </a:p>
          </p:txBody>
        </p:sp>
      </p:grpSp>
      <p:grpSp>
        <p:nvGrpSpPr>
          <p:cNvPr id="17" name="Group 17">
            <a:extLst>
              <a:ext uri="{FF2B5EF4-FFF2-40B4-BE49-F238E27FC236}">
                <a16:creationId xmlns:a16="http://schemas.microsoft.com/office/drawing/2014/main" id="{94F6828E-C839-4E80-A1EA-A56389722209}"/>
              </a:ext>
            </a:extLst>
          </p:cNvPr>
          <p:cNvGrpSpPr/>
          <p:nvPr/>
        </p:nvGrpSpPr>
        <p:grpSpPr>
          <a:xfrm>
            <a:off x="6821344" y="1869489"/>
            <a:ext cx="4770131" cy="913456"/>
            <a:chOff x="2603672" y="4436273"/>
            <a:chExt cx="4647972" cy="913456"/>
          </a:xfrm>
        </p:grpSpPr>
        <p:sp>
          <p:nvSpPr>
            <p:cNvPr id="18" name="TextBox 17">
              <a:extLst>
                <a:ext uri="{FF2B5EF4-FFF2-40B4-BE49-F238E27FC236}">
                  <a16:creationId xmlns:a16="http://schemas.microsoft.com/office/drawing/2014/main" id="{0B831EF8-62C7-4944-A8C9-9B417E260308}"/>
                </a:ext>
              </a:extLst>
            </p:cNvPr>
            <p:cNvSpPr txBox="1"/>
            <p:nvPr/>
          </p:nvSpPr>
          <p:spPr>
            <a:xfrm>
              <a:off x="2606535" y="4703398"/>
              <a:ext cx="4645109" cy="646331"/>
            </a:xfrm>
            <a:prstGeom prst="rect">
              <a:avLst/>
            </a:prstGeom>
            <a:noFill/>
          </p:spPr>
          <p:txBody>
            <a:bodyPr wrap="square" rtlCol="0">
              <a:spAutoFit/>
            </a:bodyPr>
            <a:lstStyle/>
            <a:p>
              <a:r>
                <a:rPr lang="en-US" altLang="ko-KR" sz="1200" dirty="0" err="1">
                  <a:solidFill>
                    <a:srgbClr val="003161"/>
                  </a:solidFill>
                  <a:cs typeface="Arial" pitchFamily="34" charset="0"/>
                </a:rPr>
                <a:t>Günlük</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haftalık</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aylık</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ve</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yıllık</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rutin</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faaliyetleri</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etkileyen</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kısa</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vadeli</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iş</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hedefleri</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ile</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tanımlanmış</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iş</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akışı</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adımlarına</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uygun</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hareket</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etmeyi</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engelleyen</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risklerdir</a:t>
              </a:r>
              <a:r>
                <a:rPr lang="en-US" altLang="ko-KR" sz="1200" dirty="0">
                  <a:solidFill>
                    <a:srgbClr val="003161"/>
                  </a:solidFill>
                  <a:cs typeface="Arial" pitchFamily="34" charset="0"/>
                </a:rPr>
                <a:t>. </a:t>
              </a:r>
            </a:p>
          </p:txBody>
        </p:sp>
        <p:sp>
          <p:nvSpPr>
            <p:cNvPr id="19" name="TextBox 18">
              <a:extLst>
                <a:ext uri="{FF2B5EF4-FFF2-40B4-BE49-F238E27FC236}">
                  <a16:creationId xmlns:a16="http://schemas.microsoft.com/office/drawing/2014/main" id="{CF3CC3E4-66B7-45C2-8644-3663CEBEBB71}"/>
                </a:ext>
              </a:extLst>
            </p:cNvPr>
            <p:cNvSpPr txBox="1"/>
            <p:nvPr/>
          </p:nvSpPr>
          <p:spPr>
            <a:xfrm>
              <a:off x="2603672" y="4436273"/>
              <a:ext cx="3552135" cy="338554"/>
            </a:xfrm>
            <a:prstGeom prst="rect">
              <a:avLst/>
            </a:prstGeom>
            <a:noFill/>
          </p:spPr>
          <p:txBody>
            <a:bodyPr wrap="square" rtlCol="0">
              <a:spAutoFit/>
            </a:bodyPr>
            <a:lstStyle/>
            <a:p>
              <a:r>
                <a:rPr lang="tr-TR" altLang="ko-KR" sz="1600" b="1" dirty="0">
                  <a:solidFill>
                    <a:srgbClr val="003161"/>
                  </a:solidFill>
                  <a:cs typeface="Arial" pitchFamily="34" charset="0"/>
                </a:rPr>
                <a:t>OPERASYONEL RİSKLER</a:t>
              </a:r>
              <a:endParaRPr lang="ko-KR" altLang="en-US" sz="1600" b="1" dirty="0">
                <a:solidFill>
                  <a:srgbClr val="003161"/>
                </a:solidFill>
                <a:cs typeface="Arial" pitchFamily="34" charset="0"/>
              </a:endParaRPr>
            </a:p>
          </p:txBody>
        </p:sp>
      </p:grpSp>
      <p:grpSp>
        <p:nvGrpSpPr>
          <p:cNvPr id="20" name="Group 20">
            <a:extLst>
              <a:ext uri="{FF2B5EF4-FFF2-40B4-BE49-F238E27FC236}">
                <a16:creationId xmlns:a16="http://schemas.microsoft.com/office/drawing/2014/main" id="{470CE32D-35A4-4998-8544-8D9EBE2795CA}"/>
              </a:ext>
            </a:extLst>
          </p:cNvPr>
          <p:cNvGrpSpPr/>
          <p:nvPr/>
        </p:nvGrpSpPr>
        <p:grpSpPr>
          <a:xfrm>
            <a:off x="7385473" y="2917518"/>
            <a:ext cx="4169055" cy="860339"/>
            <a:chOff x="2551704" y="4319146"/>
            <a:chExt cx="2894333" cy="860339"/>
          </a:xfrm>
        </p:grpSpPr>
        <p:sp>
          <p:nvSpPr>
            <p:cNvPr id="21" name="TextBox 20">
              <a:extLst>
                <a:ext uri="{FF2B5EF4-FFF2-40B4-BE49-F238E27FC236}">
                  <a16:creationId xmlns:a16="http://schemas.microsoft.com/office/drawing/2014/main" id="{035C5533-CEAC-47DE-B809-10E3FE27D660}"/>
                </a:ext>
              </a:extLst>
            </p:cNvPr>
            <p:cNvSpPr txBox="1"/>
            <p:nvPr/>
          </p:nvSpPr>
          <p:spPr>
            <a:xfrm>
              <a:off x="2551705" y="4533154"/>
              <a:ext cx="2894332" cy="646331"/>
            </a:xfrm>
            <a:prstGeom prst="rect">
              <a:avLst/>
            </a:prstGeom>
            <a:noFill/>
          </p:spPr>
          <p:txBody>
            <a:bodyPr wrap="square" rtlCol="0">
              <a:spAutoFit/>
            </a:bodyPr>
            <a:lstStyle/>
            <a:p>
              <a:r>
                <a:rPr lang="tr-TR" altLang="ko-KR" sz="1200" dirty="0">
                  <a:solidFill>
                    <a:srgbClr val="003161"/>
                  </a:solidFill>
                  <a:cs typeface="Arial" pitchFamily="34" charset="0"/>
                </a:rPr>
                <a:t>Kurumun</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finansal</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maddi</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kaynaklarının</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etkin</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ve</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verimli</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kullanılmasını</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engelleyen</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ve</a:t>
              </a:r>
              <a:r>
                <a:rPr lang="en-US" altLang="ko-KR" sz="1200" dirty="0">
                  <a:solidFill>
                    <a:srgbClr val="003161"/>
                  </a:solidFill>
                  <a:cs typeface="Arial" pitchFamily="34" charset="0"/>
                </a:rPr>
                <a:t>/</a:t>
              </a:r>
              <a:r>
                <a:rPr lang="en-US" altLang="ko-KR" sz="1200" dirty="0" err="1">
                  <a:solidFill>
                    <a:srgbClr val="003161"/>
                  </a:solidFill>
                  <a:cs typeface="Arial" pitchFamily="34" charset="0"/>
                </a:rPr>
                <a:t>veya</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finansal</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ya</a:t>
              </a:r>
              <a:r>
                <a:rPr lang="en-US" altLang="ko-KR" sz="1200" dirty="0">
                  <a:solidFill>
                    <a:srgbClr val="003161"/>
                  </a:solidFill>
                  <a:cs typeface="Arial" pitchFamily="34" charset="0"/>
                </a:rPr>
                <a:t> da </a:t>
              </a:r>
              <a:r>
                <a:rPr lang="en-US" altLang="ko-KR" sz="1200" dirty="0" err="1">
                  <a:solidFill>
                    <a:srgbClr val="003161"/>
                  </a:solidFill>
                  <a:cs typeface="Arial" pitchFamily="34" charset="0"/>
                </a:rPr>
                <a:t>maddi</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kaynak</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israfı</a:t>
              </a:r>
              <a:r>
                <a:rPr lang="en-US" altLang="ko-KR" sz="1200" dirty="0">
                  <a:solidFill>
                    <a:srgbClr val="003161"/>
                  </a:solidFill>
                  <a:cs typeface="Arial" pitchFamily="34" charset="0"/>
                </a:rPr>
                <a:t>/</a:t>
              </a:r>
              <a:r>
                <a:rPr lang="en-US" altLang="ko-KR" sz="1200" dirty="0" err="1">
                  <a:solidFill>
                    <a:srgbClr val="003161"/>
                  </a:solidFill>
                  <a:cs typeface="Arial" pitchFamily="34" charset="0"/>
                </a:rPr>
                <a:t>kaybı</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oluşturan</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risklerdir</a:t>
              </a:r>
              <a:r>
                <a:rPr lang="en-US" altLang="ko-KR" sz="1200" dirty="0">
                  <a:solidFill>
                    <a:srgbClr val="003161"/>
                  </a:solidFill>
                  <a:cs typeface="Arial" pitchFamily="34" charset="0"/>
                </a:rPr>
                <a:t>. </a:t>
              </a:r>
            </a:p>
          </p:txBody>
        </p:sp>
        <p:sp>
          <p:nvSpPr>
            <p:cNvPr id="22" name="TextBox 21">
              <a:extLst>
                <a:ext uri="{FF2B5EF4-FFF2-40B4-BE49-F238E27FC236}">
                  <a16:creationId xmlns:a16="http://schemas.microsoft.com/office/drawing/2014/main" id="{24388C8D-E3EF-4B11-AC06-6D1118C5C077}"/>
                </a:ext>
              </a:extLst>
            </p:cNvPr>
            <p:cNvSpPr txBox="1"/>
            <p:nvPr/>
          </p:nvSpPr>
          <p:spPr>
            <a:xfrm>
              <a:off x="2551704" y="4319146"/>
              <a:ext cx="2885893" cy="338554"/>
            </a:xfrm>
            <a:prstGeom prst="rect">
              <a:avLst/>
            </a:prstGeom>
            <a:noFill/>
          </p:spPr>
          <p:txBody>
            <a:bodyPr wrap="square" rtlCol="0">
              <a:spAutoFit/>
            </a:bodyPr>
            <a:lstStyle/>
            <a:p>
              <a:r>
                <a:rPr lang="tr-TR" altLang="ko-KR" sz="1600" b="1" dirty="0">
                  <a:solidFill>
                    <a:srgbClr val="003161"/>
                  </a:solidFill>
                  <a:cs typeface="Arial" pitchFamily="34" charset="0"/>
                </a:rPr>
                <a:t>FİNANSAL RİSKLER</a:t>
              </a:r>
              <a:endParaRPr lang="ko-KR" altLang="en-US" sz="1600" b="1" dirty="0">
                <a:solidFill>
                  <a:srgbClr val="003161"/>
                </a:solidFill>
                <a:cs typeface="Arial" pitchFamily="34" charset="0"/>
              </a:endParaRPr>
            </a:p>
          </p:txBody>
        </p:sp>
      </p:grpSp>
      <p:grpSp>
        <p:nvGrpSpPr>
          <p:cNvPr id="23" name="Group 23">
            <a:extLst>
              <a:ext uri="{FF2B5EF4-FFF2-40B4-BE49-F238E27FC236}">
                <a16:creationId xmlns:a16="http://schemas.microsoft.com/office/drawing/2014/main" id="{BB9CA923-1599-4B1F-837A-AFA497480499}"/>
              </a:ext>
            </a:extLst>
          </p:cNvPr>
          <p:cNvGrpSpPr/>
          <p:nvPr/>
        </p:nvGrpSpPr>
        <p:grpSpPr>
          <a:xfrm>
            <a:off x="7363950" y="4053593"/>
            <a:ext cx="4156892" cy="707990"/>
            <a:chOff x="2600768" y="4425432"/>
            <a:chExt cx="2208567" cy="707990"/>
          </a:xfrm>
        </p:grpSpPr>
        <p:sp>
          <p:nvSpPr>
            <p:cNvPr id="24" name="TextBox 23">
              <a:extLst>
                <a:ext uri="{FF2B5EF4-FFF2-40B4-BE49-F238E27FC236}">
                  <a16:creationId xmlns:a16="http://schemas.microsoft.com/office/drawing/2014/main" id="{12CE4F9B-3CA1-48EE-96A5-FC59A80DA952}"/>
                </a:ext>
              </a:extLst>
            </p:cNvPr>
            <p:cNvSpPr txBox="1"/>
            <p:nvPr/>
          </p:nvSpPr>
          <p:spPr>
            <a:xfrm>
              <a:off x="2600768" y="4671757"/>
              <a:ext cx="2208567" cy="461665"/>
            </a:xfrm>
            <a:prstGeom prst="rect">
              <a:avLst/>
            </a:prstGeom>
            <a:noFill/>
          </p:spPr>
          <p:txBody>
            <a:bodyPr wrap="square" rtlCol="0">
              <a:spAutoFit/>
            </a:bodyPr>
            <a:lstStyle/>
            <a:p>
              <a:r>
                <a:rPr lang="en-US" altLang="ko-KR" sz="1200" dirty="0" err="1">
                  <a:solidFill>
                    <a:srgbClr val="003161"/>
                  </a:solidFill>
                  <a:cs typeface="Arial" pitchFamily="34" charset="0"/>
                </a:rPr>
                <a:t>Kurumun</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stratejik</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amaç</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ve</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hedeflerine</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ulaşmak</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üzere</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gerçekleştirmekte</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olduğu</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projelerle</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ilişkili</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olan</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risklerdir</a:t>
              </a:r>
              <a:r>
                <a:rPr lang="en-US" altLang="ko-KR" sz="1200" dirty="0">
                  <a:solidFill>
                    <a:srgbClr val="003161"/>
                  </a:solidFill>
                  <a:cs typeface="Arial" pitchFamily="34" charset="0"/>
                </a:rPr>
                <a:t>.</a:t>
              </a:r>
            </a:p>
          </p:txBody>
        </p:sp>
        <p:sp>
          <p:nvSpPr>
            <p:cNvPr id="25" name="TextBox 24">
              <a:extLst>
                <a:ext uri="{FF2B5EF4-FFF2-40B4-BE49-F238E27FC236}">
                  <a16:creationId xmlns:a16="http://schemas.microsoft.com/office/drawing/2014/main" id="{95948E4C-77D9-4BC9-AC05-335576F8EB68}"/>
                </a:ext>
              </a:extLst>
            </p:cNvPr>
            <p:cNvSpPr txBox="1"/>
            <p:nvPr/>
          </p:nvSpPr>
          <p:spPr>
            <a:xfrm>
              <a:off x="2600768" y="4425432"/>
              <a:ext cx="2208564" cy="338554"/>
            </a:xfrm>
            <a:prstGeom prst="rect">
              <a:avLst/>
            </a:prstGeom>
            <a:noFill/>
          </p:spPr>
          <p:txBody>
            <a:bodyPr wrap="square" rtlCol="0">
              <a:spAutoFit/>
            </a:bodyPr>
            <a:lstStyle/>
            <a:p>
              <a:r>
                <a:rPr lang="tr-TR" altLang="ko-KR" sz="1600" b="1" dirty="0">
                  <a:solidFill>
                    <a:srgbClr val="003161"/>
                  </a:solidFill>
                  <a:cs typeface="Arial" pitchFamily="34" charset="0"/>
                </a:rPr>
                <a:t>PROJE RİSKLERİ</a:t>
              </a:r>
              <a:endParaRPr lang="ko-KR" altLang="en-US" sz="1600" b="1" dirty="0">
                <a:solidFill>
                  <a:srgbClr val="003161"/>
                </a:solidFill>
                <a:cs typeface="Arial" pitchFamily="34" charset="0"/>
              </a:endParaRPr>
            </a:p>
          </p:txBody>
        </p:sp>
      </p:grpSp>
      <p:grpSp>
        <p:nvGrpSpPr>
          <p:cNvPr id="26" name="Group 26">
            <a:extLst>
              <a:ext uri="{FF2B5EF4-FFF2-40B4-BE49-F238E27FC236}">
                <a16:creationId xmlns:a16="http://schemas.microsoft.com/office/drawing/2014/main" id="{0EA3A38E-337C-404F-B5BC-7C9A9DB17846}"/>
              </a:ext>
            </a:extLst>
          </p:cNvPr>
          <p:cNvGrpSpPr/>
          <p:nvPr/>
        </p:nvGrpSpPr>
        <p:grpSpPr>
          <a:xfrm>
            <a:off x="76915" y="1839439"/>
            <a:ext cx="5565137" cy="752659"/>
            <a:chOff x="2507841" y="4270670"/>
            <a:chExt cx="3733291" cy="752659"/>
          </a:xfrm>
        </p:grpSpPr>
        <p:sp>
          <p:nvSpPr>
            <p:cNvPr id="27" name="TextBox 26">
              <a:extLst>
                <a:ext uri="{FF2B5EF4-FFF2-40B4-BE49-F238E27FC236}">
                  <a16:creationId xmlns:a16="http://schemas.microsoft.com/office/drawing/2014/main" id="{B0CA0A5F-9285-44B7-8A97-A5052E6F4387}"/>
                </a:ext>
              </a:extLst>
            </p:cNvPr>
            <p:cNvSpPr txBox="1"/>
            <p:nvPr/>
          </p:nvSpPr>
          <p:spPr>
            <a:xfrm>
              <a:off x="2557437" y="4561664"/>
              <a:ext cx="3683695" cy="461665"/>
            </a:xfrm>
            <a:prstGeom prst="rect">
              <a:avLst/>
            </a:prstGeom>
            <a:noFill/>
          </p:spPr>
          <p:txBody>
            <a:bodyPr wrap="square" rtlCol="0">
              <a:spAutoFit/>
            </a:bodyPr>
            <a:lstStyle/>
            <a:p>
              <a:pPr algn="r"/>
              <a:r>
                <a:rPr lang="tr-TR" sz="1200" dirty="0">
                  <a:solidFill>
                    <a:srgbClr val="003161"/>
                  </a:solidFill>
                </a:rPr>
                <a:t>Stratejik planda yer verilen riskler ile kısa, orta ya da uzun vadede belirlenmiş amaç ve hedeflerimizi doğrudan olumsuz etkileyebilecek risklerdir</a:t>
              </a:r>
              <a:r>
                <a:rPr lang="en-US" altLang="ko-KR" sz="1200" dirty="0">
                  <a:solidFill>
                    <a:srgbClr val="003161"/>
                  </a:solidFill>
                  <a:cs typeface="Arial" pitchFamily="34" charset="0"/>
                </a:rPr>
                <a:t>.</a:t>
              </a:r>
            </a:p>
          </p:txBody>
        </p:sp>
        <p:sp>
          <p:nvSpPr>
            <p:cNvPr id="28" name="TextBox 27">
              <a:extLst>
                <a:ext uri="{FF2B5EF4-FFF2-40B4-BE49-F238E27FC236}">
                  <a16:creationId xmlns:a16="http://schemas.microsoft.com/office/drawing/2014/main" id="{E65CA561-99A0-4C0C-8777-B4EB44336FA6}"/>
                </a:ext>
              </a:extLst>
            </p:cNvPr>
            <p:cNvSpPr txBox="1"/>
            <p:nvPr/>
          </p:nvSpPr>
          <p:spPr>
            <a:xfrm>
              <a:off x="2507841" y="4270670"/>
              <a:ext cx="3683695" cy="338554"/>
            </a:xfrm>
            <a:prstGeom prst="rect">
              <a:avLst/>
            </a:prstGeom>
            <a:noFill/>
          </p:spPr>
          <p:txBody>
            <a:bodyPr wrap="square" rtlCol="0">
              <a:spAutoFit/>
            </a:bodyPr>
            <a:lstStyle/>
            <a:p>
              <a:pPr algn="r"/>
              <a:r>
                <a:rPr lang="tr-TR" altLang="ko-KR" sz="1600" b="1" dirty="0">
                  <a:solidFill>
                    <a:srgbClr val="003161"/>
                  </a:solidFill>
                  <a:cs typeface="Arial" pitchFamily="34" charset="0"/>
                </a:rPr>
                <a:t>STRATEJİK RİSKLER</a:t>
              </a:r>
              <a:endParaRPr lang="ko-KR" altLang="en-US" sz="1600" b="1" dirty="0">
                <a:solidFill>
                  <a:srgbClr val="003161"/>
                </a:solidFill>
                <a:cs typeface="Arial" pitchFamily="34" charset="0"/>
              </a:endParaRPr>
            </a:p>
          </p:txBody>
        </p:sp>
      </p:grpSp>
      <p:grpSp>
        <p:nvGrpSpPr>
          <p:cNvPr id="29" name="Group 29">
            <a:extLst>
              <a:ext uri="{FF2B5EF4-FFF2-40B4-BE49-F238E27FC236}">
                <a16:creationId xmlns:a16="http://schemas.microsoft.com/office/drawing/2014/main" id="{9D0C47DF-113E-416A-9689-1149CB4F601B}"/>
              </a:ext>
            </a:extLst>
          </p:cNvPr>
          <p:cNvGrpSpPr/>
          <p:nvPr/>
        </p:nvGrpSpPr>
        <p:grpSpPr>
          <a:xfrm>
            <a:off x="1324092" y="5099237"/>
            <a:ext cx="4529873" cy="824825"/>
            <a:chOff x="1863213" y="4294211"/>
            <a:chExt cx="3859565" cy="824825"/>
          </a:xfrm>
        </p:grpSpPr>
        <p:sp>
          <p:nvSpPr>
            <p:cNvPr id="30" name="TextBox 29">
              <a:extLst>
                <a:ext uri="{FF2B5EF4-FFF2-40B4-BE49-F238E27FC236}">
                  <a16:creationId xmlns:a16="http://schemas.microsoft.com/office/drawing/2014/main" id="{25A09195-AA74-4298-B531-E55D4B94418B}"/>
                </a:ext>
              </a:extLst>
            </p:cNvPr>
            <p:cNvSpPr txBox="1"/>
            <p:nvPr/>
          </p:nvSpPr>
          <p:spPr>
            <a:xfrm>
              <a:off x="2170642" y="4657371"/>
              <a:ext cx="3552136" cy="461665"/>
            </a:xfrm>
            <a:prstGeom prst="rect">
              <a:avLst/>
            </a:prstGeom>
            <a:noFill/>
          </p:spPr>
          <p:txBody>
            <a:bodyPr wrap="square" rtlCol="0">
              <a:spAutoFit/>
            </a:bodyPr>
            <a:lstStyle/>
            <a:p>
              <a:pPr algn="r"/>
              <a:r>
                <a:rPr lang="en-US" altLang="ko-KR" sz="1200" dirty="0" err="1">
                  <a:solidFill>
                    <a:srgbClr val="003161"/>
                  </a:solidFill>
                  <a:cs typeface="Arial" pitchFamily="34" charset="0"/>
                </a:rPr>
                <a:t>Teknolojik</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gelişmeler</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ve</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kullanılan</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teknolojilerden</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kaynaklanan</a:t>
              </a:r>
              <a:r>
                <a:rPr lang="en-US" altLang="ko-KR" sz="1200" dirty="0">
                  <a:solidFill>
                    <a:srgbClr val="003161"/>
                  </a:solidFill>
                  <a:cs typeface="Arial" pitchFamily="34" charset="0"/>
                </a:rPr>
                <a:t> </a:t>
              </a:r>
              <a:r>
                <a:rPr lang="tr-TR" altLang="ko-KR" sz="1200" dirty="0">
                  <a:solidFill>
                    <a:srgbClr val="003161"/>
                  </a:solidFill>
                  <a:cs typeface="Arial" pitchFamily="34" charset="0"/>
                </a:rPr>
                <a:t>sorunlardan oluşan </a:t>
              </a:r>
              <a:r>
                <a:rPr lang="en-US" altLang="ko-KR" sz="1200" dirty="0" err="1">
                  <a:solidFill>
                    <a:srgbClr val="003161"/>
                  </a:solidFill>
                  <a:cs typeface="Arial" pitchFamily="34" charset="0"/>
                </a:rPr>
                <a:t>risklerdir</a:t>
              </a:r>
              <a:r>
                <a:rPr lang="en-US" altLang="ko-KR" sz="1200" dirty="0">
                  <a:solidFill>
                    <a:srgbClr val="003161"/>
                  </a:solidFill>
                  <a:cs typeface="Arial" pitchFamily="34" charset="0"/>
                </a:rPr>
                <a:t>.</a:t>
              </a:r>
            </a:p>
          </p:txBody>
        </p:sp>
        <p:sp>
          <p:nvSpPr>
            <p:cNvPr id="31" name="TextBox 30">
              <a:extLst>
                <a:ext uri="{FF2B5EF4-FFF2-40B4-BE49-F238E27FC236}">
                  <a16:creationId xmlns:a16="http://schemas.microsoft.com/office/drawing/2014/main" id="{CBA45B07-F1CA-4EEC-B2EA-EED053EE70F2}"/>
                </a:ext>
              </a:extLst>
            </p:cNvPr>
            <p:cNvSpPr txBox="1"/>
            <p:nvPr/>
          </p:nvSpPr>
          <p:spPr>
            <a:xfrm>
              <a:off x="1863213" y="4294211"/>
              <a:ext cx="3552135" cy="338554"/>
            </a:xfrm>
            <a:prstGeom prst="rect">
              <a:avLst/>
            </a:prstGeom>
            <a:noFill/>
          </p:spPr>
          <p:txBody>
            <a:bodyPr wrap="square" rtlCol="0">
              <a:spAutoFit/>
            </a:bodyPr>
            <a:lstStyle/>
            <a:p>
              <a:pPr algn="r"/>
              <a:r>
                <a:rPr lang="tr-TR" altLang="ko-KR" sz="1600" b="1" dirty="0">
                  <a:solidFill>
                    <a:srgbClr val="003161"/>
                  </a:solidFill>
                  <a:cs typeface="Arial" pitchFamily="34" charset="0"/>
                </a:rPr>
                <a:t>TEKNOLOJİK RİSKLER</a:t>
              </a:r>
              <a:endParaRPr lang="ko-KR" altLang="en-US" sz="1600" b="1" dirty="0">
                <a:solidFill>
                  <a:srgbClr val="003161"/>
                </a:solidFill>
                <a:cs typeface="Arial" pitchFamily="34" charset="0"/>
              </a:endParaRPr>
            </a:p>
          </p:txBody>
        </p:sp>
      </p:grpSp>
      <p:grpSp>
        <p:nvGrpSpPr>
          <p:cNvPr id="32" name="Group 32">
            <a:extLst>
              <a:ext uri="{FF2B5EF4-FFF2-40B4-BE49-F238E27FC236}">
                <a16:creationId xmlns:a16="http://schemas.microsoft.com/office/drawing/2014/main" id="{7392906A-E66F-485D-A541-40171517871C}"/>
              </a:ext>
            </a:extLst>
          </p:cNvPr>
          <p:cNvGrpSpPr/>
          <p:nvPr/>
        </p:nvGrpSpPr>
        <p:grpSpPr>
          <a:xfrm>
            <a:off x="313106" y="2921578"/>
            <a:ext cx="4415856" cy="1077861"/>
            <a:chOff x="2520822" y="4286290"/>
            <a:chExt cx="2925215" cy="1077861"/>
          </a:xfrm>
        </p:grpSpPr>
        <p:sp>
          <p:nvSpPr>
            <p:cNvPr id="33" name="TextBox 32">
              <a:extLst>
                <a:ext uri="{FF2B5EF4-FFF2-40B4-BE49-F238E27FC236}">
                  <a16:creationId xmlns:a16="http://schemas.microsoft.com/office/drawing/2014/main" id="{59632239-C913-4699-A1D7-294CDC99D884}"/>
                </a:ext>
              </a:extLst>
            </p:cNvPr>
            <p:cNvSpPr txBox="1"/>
            <p:nvPr/>
          </p:nvSpPr>
          <p:spPr>
            <a:xfrm>
              <a:off x="2551705" y="4533154"/>
              <a:ext cx="2894332" cy="830997"/>
            </a:xfrm>
            <a:prstGeom prst="rect">
              <a:avLst/>
            </a:prstGeom>
            <a:noFill/>
          </p:spPr>
          <p:txBody>
            <a:bodyPr wrap="square" rtlCol="0">
              <a:spAutoFit/>
            </a:bodyPr>
            <a:lstStyle/>
            <a:p>
              <a:pPr algn="r"/>
              <a:r>
                <a:rPr lang="tr-TR" sz="1200" dirty="0">
                  <a:solidFill>
                    <a:srgbClr val="003161"/>
                  </a:solidFill>
                </a:rPr>
                <a:t>Kurumda yasal düzenlemeler dışında hareket edilmesi, mevcut yasal düzenlemeye göre iş ve işlemlere uygun politika ve prosedürlerin tasarlanmaması ve/veya çelişkili yasal düzenlemeler nedeniyle meydana gelen sorunlardan oluşan </a:t>
              </a:r>
              <a:r>
                <a:rPr lang="tr-TR" sz="1200" dirty="0" smtClean="0">
                  <a:solidFill>
                    <a:srgbClr val="003161"/>
                  </a:solidFill>
                </a:rPr>
                <a:t>risklerdir.</a:t>
              </a:r>
              <a:endParaRPr lang="en-US" altLang="ko-KR" sz="1200" dirty="0">
                <a:solidFill>
                  <a:srgbClr val="003161"/>
                </a:solidFill>
                <a:cs typeface="Arial" pitchFamily="34" charset="0"/>
              </a:endParaRPr>
            </a:p>
          </p:txBody>
        </p:sp>
        <p:sp>
          <p:nvSpPr>
            <p:cNvPr id="34" name="TextBox 33">
              <a:extLst>
                <a:ext uri="{FF2B5EF4-FFF2-40B4-BE49-F238E27FC236}">
                  <a16:creationId xmlns:a16="http://schemas.microsoft.com/office/drawing/2014/main" id="{53A8254C-9075-409D-BB11-9B48D4833847}"/>
                </a:ext>
              </a:extLst>
            </p:cNvPr>
            <p:cNvSpPr txBox="1"/>
            <p:nvPr/>
          </p:nvSpPr>
          <p:spPr>
            <a:xfrm>
              <a:off x="2520822" y="4286290"/>
              <a:ext cx="2885893" cy="338554"/>
            </a:xfrm>
            <a:prstGeom prst="rect">
              <a:avLst/>
            </a:prstGeom>
            <a:noFill/>
          </p:spPr>
          <p:txBody>
            <a:bodyPr wrap="square" rtlCol="0">
              <a:spAutoFit/>
            </a:bodyPr>
            <a:lstStyle/>
            <a:p>
              <a:pPr algn="r"/>
              <a:r>
                <a:rPr lang="tr-TR" altLang="ko-KR" sz="1600" b="1" dirty="0">
                  <a:solidFill>
                    <a:srgbClr val="003161"/>
                  </a:solidFill>
                  <a:cs typeface="Arial" pitchFamily="34" charset="0"/>
                </a:rPr>
                <a:t>UYUM RİSKLERİ</a:t>
              </a:r>
              <a:endParaRPr lang="ko-KR" altLang="en-US" sz="1600" b="1" dirty="0">
                <a:solidFill>
                  <a:srgbClr val="003161"/>
                </a:solidFill>
                <a:cs typeface="Arial" pitchFamily="34" charset="0"/>
              </a:endParaRPr>
            </a:p>
          </p:txBody>
        </p:sp>
      </p:grpSp>
      <p:grpSp>
        <p:nvGrpSpPr>
          <p:cNvPr id="35" name="Group 35">
            <a:extLst>
              <a:ext uri="{FF2B5EF4-FFF2-40B4-BE49-F238E27FC236}">
                <a16:creationId xmlns:a16="http://schemas.microsoft.com/office/drawing/2014/main" id="{DD777BDD-93BD-4F40-B26E-CCD2D9EA1335}"/>
              </a:ext>
            </a:extLst>
          </p:cNvPr>
          <p:cNvGrpSpPr/>
          <p:nvPr/>
        </p:nvGrpSpPr>
        <p:grpSpPr>
          <a:xfrm>
            <a:off x="372347" y="4125385"/>
            <a:ext cx="4156897" cy="860339"/>
            <a:chOff x="2729835" y="4319146"/>
            <a:chExt cx="2208570" cy="860339"/>
          </a:xfrm>
        </p:grpSpPr>
        <p:sp>
          <p:nvSpPr>
            <p:cNvPr id="36" name="TextBox 35">
              <a:extLst>
                <a:ext uri="{FF2B5EF4-FFF2-40B4-BE49-F238E27FC236}">
                  <a16:creationId xmlns:a16="http://schemas.microsoft.com/office/drawing/2014/main" id="{5E2A5BAB-ADFE-4CA0-82C5-A3922C49EC7D}"/>
                </a:ext>
              </a:extLst>
            </p:cNvPr>
            <p:cNvSpPr txBox="1"/>
            <p:nvPr/>
          </p:nvSpPr>
          <p:spPr>
            <a:xfrm>
              <a:off x="2729838" y="4533154"/>
              <a:ext cx="2208567" cy="646331"/>
            </a:xfrm>
            <a:prstGeom prst="rect">
              <a:avLst/>
            </a:prstGeom>
            <a:noFill/>
          </p:spPr>
          <p:txBody>
            <a:bodyPr wrap="square" rtlCol="0">
              <a:spAutoFit/>
            </a:bodyPr>
            <a:lstStyle/>
            <a:p>
              <a:pPr algn="r"/>
              <a:r>
                <a:rPr lang="en-US" altLang="ko-KR" sz="1200" dirty="0" err="1">
                  <a:solidFill>
                    <a:srgbClr val="003161"/>
                  </a:solidFill>
                  <a:cs typeface="Arial" pitchFamily="34" charset="0"/>
                </a:rPr>
                <a:t>Kurumun</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kamuoyundaki</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itibarı</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prestiji</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ve</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imajı</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ile</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kuruma</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ilişkin</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olarak</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toplumda</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oluşan</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güven</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algısını</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sarsacak</a:t>
              </a:r>
              <a:r>
                <a:rPr lang="en-US" altLang="ko-KR" sz="1200" dirty="0">
                  <a:solidFill>
                    <a:srgbClr val="003161"/>
                  </a:solidFill>
                  <a:cs typeface="Arial" pitchFamily="34" charset="0"/>
                </a:rPr>
                <a:t>, </a:t>
              </a:r>
              <a:r>
                <a:rPr lang="tr-TR" altLang="ko-KR" sz="1200" dirty="0" smtClean="0">
                  <a:solidFill>
                    <a:srgbClr val="003161"/>
                  </a:solidFill>
                  <a:cs typeface="Arial" pitchFamily="34" charset="0"/>
                </a:rPr>
                <a:t>paydaş</a:t>
              </a:r>
              <a:r>
                <a:rPr lang="en-US" altLang="ko-KR" sz="1200" dirty="0" smtClean="0">
                  <a:solidFill>
                    <a:srgbClr val="003161"/>
                  </a:solidFill>
                  <a:cs typeface="Arial" pitchFamily="34" charset="0"/>
                </a:rPr>
                <a:t> </a:t>
              </a:r>
              <a:r>
                <a:rPr lang="en-US" altLang="ko-KR" sz="1200" dirty="0" err="1" smtClean="0">
                  <a:solidFill>
                    <a:srgbClr val="003161"/>
                  </a:solidFill>
                  <a:cs typeface="Arial" pitchFamily="34" charset="0"/>
                </a:rPr>
                <a:t>memnuniyetini</a:t>
              </a:r>
              <a:r>
                <a:rPr lang="en-US" altLang="ko-KR" sz="1200" dirty="0" smtClean="0">
                  <a:solidFill>
                    <a:srgbClr val="003161"/>
                  </a:solidFill>
                  <a:cs typeface="Arial" pitchFamily="34" charset="0"/>
                </a:rPr>
                <a:t> </a:t>
              </a:r>
              <a:r>
                <a:rPr lang="en-US" altLang="ko-KR" sz="1200" dirty="0" err="1">
                  <a:solidFill>
                    <a:srgbClr val="003161"/>
                  </a:solidFill>
                  <a:cs typeface="Arial" pitchFamily="34" charset="0"/>
                </a:rPr>
                <a:t>etkileyecek</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durumlar</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yaratan</a:t>
              </a:r>
              <a:r>
                <a:rPr lang="en-US" altLang="ko-KR" sz="1200" dirty="0">
                  <a:solidFill>
                    <a:srgbClr val="003161"/>
                  </a:solidFill>
                  <a:cs typeface="Arial" pitchFamily="34" charset="0"/>
                </a:rPr>
                <a:t> </a:t>
              </a:r>
              <a:r>
                <a:rPr lang="en-US" altLang="ko-KR" sz="1200" dirty="0" err="1">
                  <a:solidFill>
                    <a:srgbClr val="003161"/>
                  </a:solidFill>
                  <a:cs typeface="Arial" pitchFamily="34" charset="0"/>
                </a:rPr>
                <a:t>risklerdir</a:t>
              </a:r>
              <a:r>
                <a:rPr lang="en-US" altLang="ko-KR" sz="1200" dirty="0">
                  <a:solidFill>
                    <a:srgbClr val="003161"/>
                  </a:solidFill>
                  <a:cs typeface="Arial" pitchFamily="34" charset="0"/>
                </a:rPr>
                <a:t>. </a:t>
              </a:r>
            </a:p>
          </p:txBody>
        </p:sp>
        <p:sp>
          <p:nvSpPr>
            <p:cNvPr id="37" name="TextBox 36">
              <a:extLst>
                <a:ext uri="{FF2B5EF4-FFF2-40B4-BE49-F238E27FC236}">
                  <a16:creationId xmlns:a16="http://schemas.microsoft.com/office/drawing/2014/main" id="{D661FD5F-9790-43F8-AAA3-500DFA3BD254}"/>
                </a:ext>
              </a:extLst>
            </p:cNvPr>
            <p:cNvSpPr txBox="1"/>
            <p:nvPr/>
          </p:nvSpPr>
          <p:spPr>
            <a:xfrm>
              <a:off x="2729835" y="4319146"/>
              <a:ext cx="2208564" cy="338554"/>
            </a:xfrm>
            <a:prstGeom prst="rect">
              <a:avLst/>
            </a:prstGeom>
            <a:noFill/>
          </p:spPr>
          <p:txBody>
            <a:bodyPr wrap="square" rtlCol="0">
              <a:spAutoFit/>
            </a:bodyPr>
            <a:lstStyle/>
            <a:p>
              <a:pPr algn="r"/>
              <a:r>
                <a:rPr lang="tr-TR" altLang="ko-KR" sz="1600" b="1" dirty="0">
                  <a:solidFill>
                    <a:srgbClr val="003161"/>
                  </a:solidFill>
                  <a:cs typeface="Arial" pitchFamily="34" charset="0"/>
                </a:rPr>
                <a:t>İTİBAR RİSKLERİ</a:t>
              </a:r>
              <a:endParaRPr lang="ko-KR" altLang="en-US" sz="1600" b="1" dirty="0">
                <a:solidFill>
                  <a:srgbClr val="003161"/>
                </a:solidFill>
                <a:cs typeface="Arial" pitchFamily="34" charset="0"/>
              </a:endParaRPr>
            </a:p>
          </p:txBody>
        </p:sp>
      </p:grpSp>
      <p:grpSp>
        <p:nvGrpSpPr>
          <p:cNvPr id="39" name="Grup 38"/>
          <p:cNvGrpSpPr/>
          <p:nvPr/>
        </p:nvGrpSpPr>
        <p:grpSpPr>
          <a:xfrm>
            <a:off x="4733354" y="2600381"/>
            <a:ext cx="2539556" cy="2482192"/>
            <a:chOff x="4625704" y="2992945"/>
            <a:chExt cx="2809827" cy="2846682"/>
          </a:xfrm>
        </p:grpSpPr>
        <p:sp>
          <p:nvSpPr>
            <p:cNvPr id="6" name="Freeform: Shape 6">
              <a:extLst>
                <a:ext uri="{FF2B5EF4-FFF2-40B4-BE49-F238E27FC236}">
                  <a16:creationId xmlns:a16="http://schemas.microsoft.com/office/drawing/2014/main" id="{E2847869-5EA2-4A3A-9678-93718469ED9B}"/>
                </a:ext>
              </a:extLst>
            </p:cNvPr>
            <p:cNvSpPr/>
            <p:nvPr/>
          </p:nvSpPr>
          <p:spPr>
            <a:xfrm>
              <a:off x="6178606" y="2992945"/>
              <a:ext cx="763982" cy="879657"/>
            </a:xfrm>
            <a:custGeom>
              <a:avLst/>
              <a:gdLst>
                <a:gd name="connsiteX0" fmla="*/ 158653 w 157053"/>
                <a:gd name="connsiteY0" fmla="*/ 64785 h 170141"/>
                <a:gd name="connsiteX1" fmla="*/ 49370 w 157053"/>
                <a:gd name="connsiteY1" fmla="*/ 173413 h 170141"/>
                <a:gd name="connsiteX2" fmla="*/ 7489 w 157053"/>
                <a:gd name="connsiteY2" fmla="*/ 157053 h 170141"/>
                <a:gd name="connsiteX3" fmla="*/ 291 w 157053"/>
                <a:gd name="connsiteY3" fmla="*/ 149201 h 170141"/>
                <a:gd name="connsiteX4" fmla="*/ 291 w 157053"/>
                <a:gd name="connsiteY4" fmla="*/ 0 h 170141"/>
                <a:gd name="connsiteX5" fmla="*/ 158653 w 157053"/>
                <a:gd name="connsiteY5" fmla="*/ 64785 h 17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53" h="170141">
                  <a:moveTo>
                    <a:pt x="158653" y="64785"/>
                  </a:moveTo>
                  <a:cubicBezTo>
                    <a:pt x="121353" y="102085"/>
                    <a:pt x="85361" y="137422"/>
                    <a:pt x="49370" y="173413"/>
                  </a:cubicBezTo>
                  <a:cubicBezTo>
                    <a:pt x="36282" y="168178"/>
                    <a:pt x="21886" y="162943"/>
                    <a:pt x="7489" y="157053"/>
                  </a:cubicBezTo>
                  <a:cubicBezTo>
                    <a:pt x="4217" y="155745"/>
                    <a:pt x="291" y="151818"/>
                    <a:pt x="291" y="149201"/>
                  </a:cubicBezTo>
                  <a:cubicBezTo>
                    <a:pt x="-363" y="100122"/>
                    <a:pt x="291" y="50388"/>
                    <a:pt x="291" y="0"/>
                  </a:cubicBezTo>
                  <a:cubicBezTo>
                    <a:pt x="61149" y="5235"/>
                    <a:pt x="112846" y="26176"/>
                    <a:pt x="158653" y="64785"/>
                  </a:cubicBezTo>
                  <a:close/>
                </a:path>
              </a:pathLst>
            </a:custGeom>
            <a:solidFill>
              <a:schemeClr val="accent3"/>
            </a:solidFill>
            <a:ln w="6538" cap="flat">
              <a:noFill/>
              <a:prstDash val="solid"/>
              <a:miter/>
            </a:ln>
          </p:spPr>
          <p:txBody>
            <a:bodyPr rtlCol="0" anchor="ctr"/>
            <a:lstStyle/>
            <a:p>
              <a:endParaRPr lang="en-US">
                <a:solidFill>
                  <a:prstClr val="black"/>
                </a:solidFill>
              </a:endParaRPr>
            </a:p>
          </p:txBody>
        </p:sp>
        <p:sp>
          <p:nvSpPr>
            <p:cNvPr id="7" name="Freeform: Shape 7">
              <a:extLst>
                <a:ext uri="{FF2B5EF4-FFF2-40B4-BE49-F238E27FC236}">
                  <a16:creationId xmlns:a16="http://schemas.microsoft.com/office/drawing/2014/main" id="{4BE410AC-7207-41A1-B076-17F4DF10F107}"/>
                </a:ext>
              </a:extLst>
            </p:cNvPr>
            <p:cNvSpPr/>
            <p:nvPr/>
          </p:nvSpPr>
          <p:spPr>
            <a:xfrm>
              <a:off x="6607880" y="3504136"/>
              <a:ext cx="827651" cy="811987"/>
            </a:xfrm>
            <a:custGeom>
              <a:avLst/>
              <a:gdLst>
                <a:gd name="connsiteX0" fmla="*/ 0 w 170141"/>
                <a:gd name="connsiteY0" fmla="*/ 109937 h 157053"/>
                <a:gd name="connsiteX1" fmla="*/ 109283 w 170141"/>
                <a:gd name="connsiteY1" fmla="*/ 0 h 157053"/>
                <a:gd name="connsiteX2" fmla="*/ 173413 w 170141"/>
                <a:gd name="connsiteY2" fmla="*/ 157053 h 157053"/>
                <a:gd name="connsiteX3" fmla="*/ 142657 w 170141"/>
                <a:gd name="connsiteY3" fmla="*/ 157053 h 157053"/>
                <a:gd name="connsiteX4" fmla="*/ 32065 w 170141"/>
                <a:gd name="connsiteY4" fmla="*/ 157053 h 157053"/>
                <a:gd name="connsiteX5" fmla="*/ 14397 w 170141"/>
                <a:gd name="connsiteY5" fmla="*/ 144620 h 157053"/>
                <a:gd name="connsiteX6" fmla="*/ 0 w 170141"/>
                <a:gd name="connsiteY6" fmla="*/ 109937 h 15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141" h="157053">
                  <a:moveTo>
                    <a:pt x="0" y="109937"/>
                  </a:moveTo>
                  <a:cubicBezTo>
                    <a:pt x="36646" y="73292"/>
                    <a:pt x="72637" y="37300"/>
                    <a:pt x="109283" y="0"/>
                  </a:cubicBezTo>
                  <a:cubicBezTo>
                    <a:pt x="146583" y="43844"/>
                    <a:pt x="167524" y="95541"/>
                    <a:pt x="173413" y="157053"/>
                  </a:cubicBezTo>
                  <a:cubicBezTo>
                    <a:pt x="162289" y="157053"/>
                    <a:pt x="152473" y="157053"/>
                    <a:pt x="142657" y="157053"/>
                  </a:cubicBezTo>
                  <a:cubicBezTo>
                    <a:pt x="106011" y="157053"/>
                    <a:pt x="68711" y="157053"/>
                    <a:pt x="32065" y="157053"/>
                  </a:cubicBezTo>
                  <a:cubicBezTo>
                    <a:pt x="22249" y="157053"/>
                    <a:pt x="17014" y="155745"/>
                    <a:pt x="14397" y="144620"/>
                  </a:cubicBezTo>
                  <a:cubicBezTo>
                    <a:pt x="11125" y="132841"/>
                    <a:pt x="4581" y="121062"/>
                    <a:pt x="0" y="109937"/>
                  </a:cubicBezTo>
                  <a:close/>
                </a:path>
              </a:pathLst>
            </a:custGeom>
            <a:solidFill>
              <a:schemeClr val="accent2"/>
            </a:solidFill>
            <a:ln w="6538" cap="flat">
              <a:noFill/>
              <a:prstDash val="solid"/>
              <a:miter/>
            </a:ln>
          </p:spPr>
          <p:txBody>
            <a:bodyPr rtlCol="0" anchor="ctr"/>
            <a:lstStyle/>
            <a:p>
              <a:endParaRPr lang="en-US">
                <a:solidFill>
                  <a:prstClr val="black"/>
                </a:solidFill>
              </a:endParaRPr>
            </a:p>
          </p:txBody>
        </p:sp>
        <p:sp>
          <p:nvSpPr>
            <p:cNvPr id="8" name="Freeform: Shape 8">
              <a:extLst>
                <a:ext uri="{FF2B5EF4-FFF2-40B4-BE49-F238E27FC236}">
                  <a16:creationId xmlns:a16="http://schemas.microsoft.com/office/drawing/2014/main" id="{D810EC12-D6C0-4AE9-8C09-E856E8FAD851}"/>
                </a:ext>
              </a:extLst>
            </p:cNvPr>
            <p:cNvSpPr/>
            <p:nvPr/>
          </p:nvSpPr>
          <p:spPr>
            <a:xfrm>
              <a:off x="4625704" y="3479788"/>
              <a:ext cx="827651" cy="811987"/>
            </a:xfrm>
            <a:custGeom>
              <a:avLst/>
              <a:gdLst>
                <a:gd name="connsiteX0" fmla="*/ 153127 w 170141"/>
                <a:gd name="connsiteY0" fmla="*/ 160980 h 157053"/>
                <a:gd name="connsiteX1" fmla="*/ 0 w 170141"/>
                <a:gd name="connsiteY1" fmla="*/ 160980 h 157053"/>
                <a:gd name="connsiteX2" fmla="*/ 67402 w 170141"/>
                <a:gd name="connsiteY2" fmla="*/ 0 h 157053"/>
                <a:gd name="connsiteX3" fmla="*/ 110592 w 170141"/>
                <a:gd name="connsiteY3" fmla="*/ 45807 h 157053"/>
                <a:gd name="connsiteX4" fmla="*/ 166869 w 170141"/>
                <a:gd name="connsiteY4" fmla="*/ 102739 h 157053"/>
                <a:gd name="connsiteX5" fmla="*/ 171450 w 170141"/>
                <a:gd name="connsiteY5" fmla="*/ 117136 h 157053"/>
                <a:gd name="connsiteX6" fmla="*/ 153127 w 170141"/>
                <a:gd name="connsiteY6" fmla="*/ 160980 h 15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141" h="157053">
                  <a:moveTo>
                    <a:pt x="153127" y="160980"/>
                  </a:moveTo>
                  <a:cubicBezTo>
                    <a:pt x="103394" y="160980"/>
                    <a:pt x="53006" y="160980"/>
                    <a:pt x="0" y="160980"/>
                  </a:cubicBezTo>
                  <a:cubicBezTo>
                    <a:pt x="4581" y="100776"/>
                    <a:pt x="26176" y="49079"/>
                    <a:pt x="67402" y="0"/>
                  </a:cubicBezTo>
                  <a:cubicBezTo>
                    <a:pt x="82453" y="16360"/>
                    <a:pt x="96195" y="31411"/>
                    <a:pt x="110592" y="45807"/>
                  </a:cubicBezTo>
                  <a:cubicBezTo>
                    <a:pt x="129569" y="64785"/>
                    <a:pt x="148546" y="83762"/>
                    <a:pt x="166869" y="102739"/>
                  </a:cubicBezTo>
                  <a:cubicBezTo>
                    <a:pt x="170141" y="106011"/>
                    <a:pt x="172759" y="113209"/>
                    <a:pt x="171450" y="117136"/>
                  </a:cubicBezTo>
                  <a:cubicBezTo>
                    <a:pt x="166869" y="132187"/>
                    <a:pt x="159671" y="146583"/>
                    <a:pt x="153127" y="160980"/>
                  </a:cubicBezTo>
                  <a:close/>
                </a:path>
              </a:pathLst>
            </a:custGeom>
            <a:solidFill>
              <a:srgbClr val="9EC4E6"/>
            </a:solidFill>
            <a:ln w="6538" cap="flat">
              <a:noFill/>
              <a:prstDash val="solid"/>
              <a:miter/>
            </a:ln>
          </p:spPr>
          <p:txBody>
            <a:bodyPr rtlCol="0" anchor="ctr"/>
            <a:lstStyle/>
            <a:p>
              <a:endParaRPr lang="en-US">
                <a:solidFill>
                  <a:prstClr val="black"/>
                </a:solidFill>
              </a:endParaRPr>
            </a:p>
          </p:txBody>
        </p:sp>
        <p:sp>
          <p:nvSpPr>
            <p:cNvPr id="9" name="Freeform: Shape 9">
              <a:extLst>
                <a:ext uri="{FF2B5EF4-FFF2-40B4-BE49-F238E27FC236}">
                  <a16:creationId xmlns:a16="http://schemas.microsoft.com/office/drawing/2014/main" id="{C4AB58DD-5407-4F22-94A1-9F42987FAAEF}"/>
                </a:ext>
              </a:extLst>
            </p:cNvPr>
            <p:cNvSpPr/>
            <p:nvPr/>
          </p:nvSpPr>
          <p:spPr>
            <a:xfrm>
              <a:off x="6181513" y="4956827"/>
              <a:ext cx="763982" cy="879657"/>
            </a:xfrm>
            <a:custGeom>
              <a:avLst/>
              <a:gdLst>
                <a:gd name="connsiteX0" fmla="*/ 0 w 157053"/>
                <a:gd name="connsiteY0" fmla="*/ 172785 h 170141"/>
                <a:gd name="connsiteX1" fmla="*/ 0 w 157053"/>
                <a:gd name="connsiteY1" fmla="*/ 19658 h 170141"/>
                <a:gd name="connsiteX2" fmla="*/ 42535 w 157053"/>
                <a:gd name="connsiteY2" fmla="*/ 681 h 170141"/>
                <a:gd name="connsiteX3" fmla="*/ 53005 w 157053"/>
                <a:gd name="connsiteY3" fmla="*/ 1990 h 170141"/>
                <a:gd name="connsiteX4" fmla="*/ 157708 w 157053"/>
                <a:gd name="connsiteY4" fmla="*/ 106692 h 170141"/>
                <a:gd name="connsiteX5" fmla="*/ 0 w 157053"/>
                <a:gd name="connsiteY5" fmla="*/ 172785 h 17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53" h="170141">
                  <a:moveTo>
                    <a:pt x="0" y="172785"/>
                  </a:moveTo>
                  <a:cubicBezTo>
                    <a:pt x="0" y="120434"/>
                    <a:pt x="0" y="69392"/>
                    <a:pt x="0" y="19658"/>
                  </a:cubicBezTo>
                  <a:cubicBezTo>
                    <a:pt x="14397" y="13114"/>
                    <a:pt x="28793" y="6570"/>
                    <a:pt x="42535" y="681"/>
                  </a:cubicBezTo>
                  <a:cubicBezTo>
                    <a:pt x="45807" y="-628"/>
                    <a:pt x="51042" y="26"/>
                    <a:pt x="53005" y="1990"/>
                  </a:cubicBezTo>
                  <a:cubicBezTo>
                    <a:pt x="87688" y="36018"/>
                    <a:pt x="122371" y="70701"/>
                    <a:pt x="157708" y="106692"/>
                  </a:cubicBezTo>
                  <a:cubicBezTo>
                    <a:pt x="111900" y="145955"/>
                    <a:pt x="60204" y="167550"/>
                    <a:pt x="0" y="172785"/>
                  </a:cubicBezTo>
                  <a:close/>
                </a:path>
              </a:pathLst>
            </a:custGeom>
            <a:solidFill>
              <a:schemeClr val="accent4"/>
            </a:solidFill>
            <a:ln w="6538" cap="flat">
              <a:noFill/>
              <a:prstDash val="solid"/>
              <a:miter/>
            </a:ln>
          </p:spPr>
          <p:txBody>
            <a:bodyPr rtlCol="0" anchor="ctr"/>
            <a:lstStyle/>
            <a:p>
              <a:endParaRPr lang="en-US">
                <a:solidFill>
                  <a:prstClr val="black"/>
                </a:solidFill>
              </a:endParaRPr>
            </a:p>
          </p:txBody>
        </p:sp>
        <p:sp>
          <p:nvSpPr>
            <p:cNvPr id="10" name="Freeform: Shape 10">
              <a:extLst>
                <a:ext uri="{FF2B5EF4-FFF2-40B4-BE49-F238E27FC236}">
                  <a16:creationId xmlns:a16="http://schemas.microsoft.com/office/drawing/2014/main" id="{F97931C3-2829-42F6-ACA4-CCF68A051661}"/>
                </a:ext>
              </a:extLst>
            </p:cNvPr>
            <p:cNvSpPr/>
            <p:nvPr/>
          </p:nvSpPr>
          <p:spPr>
            <a:xfrm>
              <a:off x="4629184" y="4557819"/>
              <a:ext cx="827651" cy="778157"/>
            </a:xfrm>
            <a:custGeom>
              <a:avLst/>
              <a:gdLst>
                <a:gd name="connsiteX0" fmla="*/ 62821 w 170141"/>
                <a:gd name="connsiteY0" fmla="*/ 153127 h 150509"/>
                <a:gd name="connsiteX1" fmla="*/ 0 w 170141"/>
                <a:gd name="connsiteY1" fmla="*/ 0 h 150509"/>
                <a:gd name="connsiteX2" fmla="*/ 153781 w 170141"/>
                <a:gd name="connsiteY2" fmla="*/ 0 h 150509"/>
                <a:gd name="connsiteX3" fmla="*/ 172759 w 170141"/>
                <a:gd name="connsiteY3" fmla="*/ 45807 h 150509"/>
                <a:gd name="connsiteX4" fmla="*/ 62821 w 170141"/>
                <a:gd name="connsiteY4" fmla="*/ 153127 h 150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41" h="150509">
                  <a:moveTo>
                    <a:pt x="62821" y="153127"/>
                  </a:moveTo>
                  <a:cubicBezTo>
                    <a:pt x="30102" y="121062"/>
                    <a:pt x="3272" y="58241"/>
                    <a:pt x="0" y="0"/>
                  </a:cubicBezTo>
                  <a:cubicBezTo>
                    <a:pt x="51697" y="0"/>
                    <a:pt x="102739" y="0"/>
                    <a:pt x="153781" y="0"/>
                  </a:cubicBezTo>
                  <a:cubicBezTo>
                    <a:pt x="160325" y="15705"/>
                    <a:pt x="166869" y="30756"/>
                    <a:pt x="172759" y="45807"/>
                  </a:cubicBezTo>
                  <a:cubicBezTo>
                    <a:pt x="136113" y="81144"/>
                    <a:pt x="99467" y="117136"/>
                    <a:pt x="62821" y="153127"/>
                  </a:cubicBezTo>
                  <a:close/>
                </a:path>
              </a:pathLst>
            </a:custGeom>
            <a:solidFill>
              <a:schemeClr val="accent2"/>
            </a:solidFill>
            <a:ln w="6538" cap="flat">
              <a:noFill/>
              <a:prstDash val="solid"/>
              <a:miter/>
            </a:ln>
          </p:spPr>
          <p:txBody>
            <a:bodyPr rtlCol="0" anchor="ctr"/>
            <a:lstStyle/>
            <a:p>
              <a:endParaRPr lang="en-US">
                <a:solidFill>
                  <a:prstClr val="black"/>
                </a:solidFill>
              </a:endParaRPr>
            </a:p>
          </p:txBody>
        </p:sp>
        <p:sp>
          <p:nvSpPr>
            <p:cNvPr id="11" name="Freeform: Shape 11">
              <a:extLst>
                <a:ext uri="{FF2B5EF4-FFF2-40B4-BE49-F238E27FC236}">
                  <a16:creationId xmlns:a16="http://schemas.microsoft.com/office/drawing/2014/main" id="{75C53055-DFC4-426F-9471-F86704D6035D}"/>
                </a:ext>
              </a:extLst>
            </p:cNvPr>
            <p:cNvSpPr/>
            <p:nvPr/>
          </p:nvSpPr>
          <p:spPr>
            <a:xfrm>
              <a:off x="5120866" y="4959970"/>
              <a:ext cx="763982" cy="879657"/>
            </a:xfrm>
            <a:custGeom>
              <a:avLst/>
              <a:gdLst>
                <a:gd name="connsiteX0" fmla="*/ 158362 w 157053"/>
                <a:gd name="connsiteY0" fmla="*/ 18414 h 170141"/>
                <a:gd name="connsiteX1" fmla="*/ 158362 w 157053"/>
                <a:gd name="connsiteY1" fmla="*/ 172195 h 170141"/>
                <a:gd name="connsiteX2" fmla="*/ 0 w 157053"/>
                <a:gd name="connsiteY2" fmla="*/ 106102 h 170141"/>
                <a:gd name="connsiteX3" fmla="*/ 104702 w 157053"/>
                <a:gd name="connsiteY3" fmla="*/ 2054 h 170141"/>
                <a:gd name="connsiteX4" fmla="*/ 118444 w 157053"/>
                <a:gd name="connsiteY4" fmla="*/ 1399 h 170141"/>
                <a:gd name="connsiteX5" fmla="*/ 158362 w 157053"/>
                <a:gd name="connsiteY5" fmla="*/ 18414 h 17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53" h="170141">
                  <a:moveTo>
                    <a:pt x="158362" y="18414"/>
                  </a:moveTo>
                  <a:cubicBezTo>
                    <a:pt x="158362" y="69456"/>
                    <a:pt x="158362" y="119844"/>
                    <a:pt x="158362" y="172195"/>
                  </a:cubicBezTo>
                  <a:cubicBezTo>
                    <a:pt x="98158" y="167614"/>
                    <a:pt x="46461" y="146019"/>
                    <a:pt x="0" y="106102"/>
                  </a:cubicBezTo>
                  <a:cubicBezTo>
                    <a:pt x="35337" y="70765"/>
                    <a:pt x="69365" y="36082"/>
                    <a:pt x="104702" y="2054"/>
                  </a:cubicBezTo>
                  <a:cubicBezTo>
                    <a:pt x="107320" y="-564"/>
                    <a:pt x="114518" y="-564"/>
                    <a:pt x="118444" y="1399"/>
                  </a:cubicBezTo>
                  <a:cubicBezTo>
                    <a:pt x="130878" y="5980"/>
                    <a:pt x="143966" y="11870"/>
                    <a:pt x="158362" y="18414"/>
                  </a:cubicBezTo>
                  <a:close/>
                </a:path>
              </a:pathLst>
            </a:custGeom>
            <a:solidFill>
              <a:schemeClr val="accent3"/>
            </a:solidFill>
            <a:ln w="6538" cap="flat">
              <a:noFill/>
              <a:prstDash val="solid"/>
              <a:miter/>
            </a:ln>
          </p:spPr>
          <p:txBody>
            <a:bodyPr rtlCol="0" anchor="ctr"/>
            <a:lstStyle/>
            <a:p>
              <a:endParaRPr lang="en-US">
                <a:solidFill>
                  <a:prstClr val="black"/>
                </a:solidFill>
              </a:endParaRPr>
            </a:p>
          </p:txBody>
        </p:sp>
        <p:sp>
          <p:nvSpPr>
            <p:cNvPr id="12" name="Freeform: Shape 12">
              <a:extLst>
                <a:ext uri="{FF2B5EF4-FFF2-40B4-BE49-F238E27FC236}">
                  <a16:creationId xmlns:a16="http://schemas.microsoft.com/office/drawing/2014/main" id="{788D8684-C54C-486F-AAD0-BE822EDE76B1}"/>
                </a:ext>
              </a:extLst>
            </p:cNvPr>
            <p:cNvSpPr/>
            <p:nvPr/>
          </p:nvSpPr>
          <p:spPr>
            <a:xfrm>
              <a:off x="5133424" y="2992945"/>
              <a:ext cx="732151" cy="879657"/>
            </a:xfrm>
            <a:custGeom>
              <a:avLst/>
              <a:gdLst>
                <a:gd name="connsiteX0" fmla="*/ 156399 w 150509"/>
                <a:gd name="connsiteY0" fmla="*/ 0 h 170141"/>
                <a:gd name="connsiteX1" fmla="*/ 156399 w 150509"/>
                <a:gd name="connsiteY1" fmla="*/ 153781 h 170141"/>
                <a:gd name="connsiteX2" fmla="*/ 109283 w 150509"/>
                <a:gd name="connsiteY2" fmla="*/ 173413 h 170141"/>
                <a:gd name="connsiteX3" fmla="*/ 0 w 150509"/>
                <a:gd name="connsiteY3" fmla="*/ 64130 h 170141"/>
                <a:gd name="connsiteX4" fmla="*/ 156399 w 150509"/>
                <a:gd name="connsiteY4" fmla="*/ 0 h 170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509" h="170141">
                  <a:moveTo>
                    <a:pt x="156399" y="0"/>
                  </a:moveTo>
                  <a:cubicBezTo>
                    <a:pt x="156399" y="52351"/>
                    <a:pt x="156399" y="103393"/>
                    <a:pt x="156399" y="153781"/>
                  </a:cubicBezTo>
                  <a:cubicBezTo>
                    <a:pt x="140039" y="160325"/>
                    <a:pt x="124334" y="166869"/>
                    <a:pt x="109283" y="173413"/>
                  </a:cubicBezTo>
                  <a:cubicBezTo>
                    <a:pt x="73292" y="137422"/>
                    <a:pt x="37300" y="101430"/>
                    <a:pt x="0" y="64130"/>
                  </a:cubicBezTo>
                  <a:cubicBezTo>
                    <a:pt x="44498" y="26830"/>
                    <a:pt x="96195" y="5235"/>
                    <a:pt x="156399" y="0"/>
                  </a:cubicBezTo>
                  <a:close/>
                </a:path>
              </a:pathLst>
            </a:custGeom>
            <a:solidFill>
              <a:schemeClr val="accent4"/>
            </a:solidFill>
            <a:ln w="6538" cap="flat">
              <a:noFill/>
              <a:prstDash val="solid"/>
              <a:miter/>
            </a:ln>
          </p:spPr>
          <p:txBody>
            <a:bodyPr rtlCol="0" anchor="ctr"/>
            <a:lstStyle/>
            <a:p>
              <a:endParaRPr lang="en-US">
                <a:solidFill>
                  <a:prstClr val="black"/>
                </a:solidFill>
              </a:endParaRPr>
            </a:p>
          </p:txBody>
        </p:sp>
        <p:sp>
          <p:nvSpPr>
            <p:cNvPr id="13" name="Freeform: Shape 13">
              <a:extLst>
                <a:ext uri="{FF2B5EF4-FFF2-40B4-BE49-F238E27FC236}">
                  <a16:creationId xmlns:a16="http://schemas.microsoft.com/office/drawing/2014/main" id="{0B5405A0-44CE-41EF-8547-32C4E2E48904}"/>
                </a:ext>
              </a:extLst>
            </p:cNvPr>
            <p:cNvSpPr/>
            <p:nvPr/>
          </p:nvSpPr>
          <p:spPr>
            <a:xfrm>
              <a:off x="6600935" y="4554338"/>
              <a:ext cx="827651" cy="811987"/>
            </a:xfrm>
            <a:custGeom>
              <a:avLst/>
              <a:gdLst>
                <a:gd name="connsiteX0" fmla="*/ 107974 w 170141"/>
                <a:gd name="connsiteY0" fmla="*/ 159017 h 157053"/>
                <a:gd name="connsiteX1" fmla="*/ 9161 w 170141"/>
                <a:gd name="connsiteY1" fmla="*/ 58895 h 157053"/>
                <a:gd name="connsiteX2" fmla="*/ 0 w 170141"/>
                <a:gd name="connsiteY2" fmla="*/ 49079 h 157053"/>
                <a:gd name="connsiteX3" fmla="*/ 20286 w 170141"/>
                <a:gd name="connsiteY3" fmla="*/ 0 h 157053"/>
                <a:gd name="connsiteX4" fmla="*/ 174067 w 170141"/>
                <a:gd name="connsiteY4" fmla="*/ 0 h 157053"/>
                <a:gd name="connsiteX5" fmla="*/ 107974 w 170141"/>
                <a:gd name="connsiteY5" fmla="*/ 159017 h 15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141" h="157053">
                  <a:moveTo>
                    <a:pt x="107974" y="159017"/>
                  </a:moveTo>
                  <a:cubicBezTo>
                    <a:pt x="74600" y="124988"/>
                    <a:pt x="41881" y="92269"/>
                    <a:pt x="9161" y="58895"/>
                  </a:cubicBezTo>
                  <a:cubicBezTo>
                    <a:pt x="5889" y="55623"/>
                    <a:pt x="2617" y="51697"/>
                    <a:pt x="0" y="49079"/>
                  </a:cubicBezTo>
                  <a:cubicBezTo>
                    <a:pt x="7198" y="32719"/>
                    <a:pt x="13742" y="17014"/>
                    <a:pt x="20286" y="0"/>
                  </a:cubicBezTo>
                  <a:cubicBezTo>
                    <a:pt x="70674" y="0"/>
                    <a:pt x="121716" y="0"/>
                    <a:pt x="174067" y="0"/>
                  </a:cubicBezTo>
                  <a:cubicBezTo>
                    <a:pt x="169487" y="60204"/>
                    <a:pt x="147892" y="111901"/>
                    <a:pt x="107974" y="159017"/>
                  </a:cubicBezTo>
                  <a:close/>
                </a:path>
              </a:pathLst>
            </a:custGeom>
            <a:solidFill>
              <a:srgbClr val="9EC4E6"/>
            </a:solidFill>
            <a:ln w="6538" cap="flat">
              <a:noFill/>
              <a:prstDash val="solid"/>
              <a:miter/>
            </a:ln>
          </p:spPr>
          <p:txBody>
            <a:bodyPr rtlCol="0" anchor="ctr"/>
            <a:lstStyle/>
            <a:p>
              <a:endParaRPr lang="en-US">
                <a:solidFill>
                  <a:prstClr val="black"/>
                </a:solidFill>
              </a:endParaRPr>
            </a:p>
          </p:txBody>
        </p:sp>
        <p:sp>
          <p:nvSpPr>
            <p:cNvPr id="38" name="Rounded Rectangle 10">
              <a:extLst>
                <a:ext uri="{FF2B5EF4-FFF2-40B4-BE49-F238E27FC236}">
                  <a16:creationId xmlns:a16="http://schemas.microsoft.com/office/drawing/2014/main" id="{F8E6C2E2-89E6-4EC4-98E9-7E6C05716EB7}"/>
                </a:ext>
              </a:extLst>
            </p:cNvPr>
            <p:cNvSpPr/>
            <p:nvPr/>
          </p:nvSpPr>
          <p:spPr>
            <a:xfrm>
              <a:off x="7021707" y="3837418"/>
              <a:ext cx="232655" cy="327240"/>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47" name="Oval 50">
              <a:extLst>
                <a:ext uri="{FF2B5EF4-FFF2-40B4-BE49-F238E27FC236}">
                  <a16:creationId xmlns:a16="http://schemas.microsoft.com/office/drawing/2014/main" id="{91CDD124-ED61-4ED3-81C2-B526853B9B84}"/>
                </a:ext>
              </a:extLst>
            </p:cNvPr>
            <p:cNvSpPr>
              <a:spLocks noChangeAspect="1"/>
            </p:cNvSpPr>
            <p:nvPr/>
          </p:nvSpPr>
          <p:spPr>
            <a:xfrm>
              <a:off x="6915552" y="4628944"/>
              <a:ext cx="409620" cy="462640"/>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48" name="Donut 24">
              <a:extLst>
                <a:ext uri="{FF2B5EF4-FFF2-40B4-BE49-F238E27FC236}">
                  <a16:creationId xmlns:a16="http://schemas.microsoft.com/office/drawing/2014/main" id="{2358F6B7-5407-478C-BBCE-24DB33354B70}"/>
                </a:ext>
              </a:extLst>
            </p:cNvPr>
            <p:cNvSpPr/>
            <p:nvPr/>
          </p:nvSpPr>
          <p:spPr>
            <a:xfrm>
              <a:off x="5500615" y="3226868"/>
              <a:ext cx="327540" cy="376397"/>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700">
                <a:solidFill>
                  <a:prstClr val="black"/>
                </a:solidFill>
              </a:endParaRPr>
            </a:p>
          </p:txBody>
        </p:sp>
        <p:sp>
          <p:nvSpPr>
            <p:cNvPr id="50" name="Left Arrow 1">
              <a:extLst>
                <a:ext uri="{FF2B5EF4-FFF2-40B4-BE49-F238E27FC236}">
                  <a16:creationId xmlns:a16="http://schemas.microsoft.com/office/drawing/2014/main" id="{1947BE1D-5A1D-43CF-B583-1D9110F2864D}"/>
                </a:ext>
              </a:extLst>
            </p:cNvPr>
            <p:cNvSpPr>
              <a:spLocks noChangeAspect="1"/>
            </p:cNvSpPr>
            <p:nvPr/>
          </p:nvSpPr>
          <p:spPr>
            <a:xfrm>
              <a:off x="6306549" y="5256975"/>
              <a:ext cx="440820" cy="429055"/>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51" name="Oval 27">
              <a:extLst>
                <a:ext uri="{FF2B5EF4-FFF2-40B4-BE49-F238E27FC236}">
                  <a16:creationId xmlns:a16="http://schemas.microsoft.com/office/drawing/2014/main" id="{7DB6E0EE-B33A-443E-887E-C319F0DAF534}"/>
                </a:ext>
              </a:extLst>
            </p:cNvPr>
            <p:cNvSpPr/>
            <p:nvPr/>
          </p:nvSpPr>
          <p:spPr>
            <a:xfrm>
              <a:off x="4842529" y="4651061"/>
              <a:ext cx="310795" cy="450504"/>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prstClr val="white"/>
                </a:solidFill>
              </a:endParaRPr>
            </a:p>
          </p:txBody>
        </p:sp>
        <p:sp>
          <p:nvSpPr>
            <p:cNvPr id="52" name="Rectangle 9">
              <a:extLst>
                <a:ext uri="{FF2B5EF4-FFF2-40B4-BE49-F238E27FC236}">
                  <a16:creationId xmlns:a16="http://schemas.microsoft.com/office/drawing/2014/main" id="{444E6227-4972-4DE6-BEB0-C3FC42991182}"/>
                </a:ext>
              </a:extLst>
            </p:cNvPr>
            <p:cNvSpPr/>
            <p:nvPr/>
          </p:nvSpPr>
          <p:spPr>
            <a:xfrm>
              <a:off x="4858459" y="3793064"/>
              <a:ext cx="372846" cy="36045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54" name="Oval 21">
              <a:extLst>
                <a:ext uri="{FF2B5EF4-FFF2-40B4-BE49-F238E27FC236}">
                  <a16:creationId xmlns:a16="http://schemas.microsoft.com/office/drawing/2014/main" id="{B92F2676-D90E-40BF-8AC5-C623D6EC5932}"/>
                </a:ext>
              </a:extLst>
            </p:cNvPr>
            <p:cNvSpPr>
              <a:spLocks noChangeAspect="1"/>
            </p:cNvSpPr>
            <p:nvPr/>
          </p:nvSpPr>
          <p:spPr>
            <a:xfrm>
              <a:off x="6244131" y="3181850"/>
              <a:ext cx="435045" cy="43867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700">
                <a:solidFill>
                  <a:prstClr val="white"/>
                </a:solidFill>
              </a:endParaRPr>
            </a:p>
          </p:txBody>
        </p:sp>
        <p:sp>
          <p:nvSpPr>
            <p:cNvPr id="55" name="Donut 8">
              <a:extLst>
                <a:ext uri="{FF2B5EF4-FFF2-40B4-BE49-F238E27FC236}">
                  <a16:creationId xmlns:a16="http://schemas.microsoft.com/office/drawing/2014/main" id="{E6D41FF5-B672-4C8A-A062-73A4028D9602}"/>
                </a:ext>
              </a:extLst>
            </p:cNvPr>
            <p:cNvSpPr/>
            <p:nvPr/>
          </p:nvSpPr>
          <p:spPr>
            <a:xfrm>
              <a:off x="5465174" y="5189710"/>
              <a:ext cx="331873" cy="440486"/>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prstClr val="black"/>
                </a:solidFill>
              </a:endParaRPr>
            </a:p>
          </p:txBody>
        </p:sp>
      </p:grpSp>
      <p:sp>
        <p:nvSpPr>
          <p:cNvPr id="56" name="Dikdörtgen 55"/>
          <p:cNvSpPr/>
          <p:nvPr/>
        </p:nvSpPr>
        <p:spPr>
          <a:xfrm>
            <a:off x="3370010" y="5093010"/>
            <a:ext cx="2186652" cy="391381"/>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0" name="Dikdörtgen 59"/>
          <p:cNvSpPr/>
          <p:nvPr/>
        </p:nvSpPr>
        <p:spPr>
          <a:xfrm>
            <a:off x="6748224" y="5063058"/>
            <a:ext cx="2680646" cy="391381"/>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53" name="Resim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57" name="Resim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sp>
        <p:nvSpPr>
          <p:cNvPr id="62" name="Unvan 1"/>
          <p:cNvSpPr txBox="1">
            <a:spLocks/>
          </p:cNvSpPr>
          <p:nvPr/>
        </p:nvSpPr>
        <p:spPr>
          <a:xfrm>
            <a:off x="838200" y="494041"/>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5000"/>
              </a:lnSpc>
              <a:spcBef>
                <a:spcPts val="1300"/>
              </a:spcBef>
            </a:pPr>
            <a:r>
              <a:rPr lang="tr-TR" sz="3600" b="1" dirty="0" smtClean="0">
                <a:solidFill>
                  <a:srgbClr val="44BCCB"/>
                </a:solidFill>
                <a:latin typeface="Calibri" panose="020F0502020204030204"/>
              </a:rPr>
              <a:t>Risk Yönetimi</a:t>
            </a:r>
            <a:br>
              <a:rPr lang="tr-TR" sz="3600" b="1" dirty="0" smtClean="0">
                <a:solidFill>
                  <a:srgbClr val="44BCCB"/>
                </a:solidFill>
                <a:latin typeface="Calibri" panose="020F0502020204030204"/>
              </a:rPr>
            </a:br>
            <a:r>
              <a:rPr lang="tr-TR" sz="2800" b="1" dirty="0" smtClean="0">
                <a:solidFill>
                  <a:srgbClr val="002060"/>
                </a:solidFill>
                <a:latin typeface="Calibri" panose="020F0502020204030204"/>
                <a:ea typeface="+mn-ea"/>
                <a:cs typeface="+mn-cs"/>
              </a:rPr>
              <a:t>1.Adım: Risklerin Belirlenmesi</a:t>
            </a:r>
            <a:endParaRPr lang="tr-TR" b="1" dirty="0" smtClean="0">
              <a:solidFill>
                <a:srgbClr val="44BCCB"/>
              </a:solidFill>
              <a:latin typeface="+mn-lt"/>
            </a:endParaRPr>
          </a:p>
        </p:txBody>
      </p:sp>
    </p:spTree>
    <p:extLst>
      <p:ext uri="{BB962C8B-B14F-4D97-AF65-F5344CB8AC3E}">
        <p14:creationId xmlns:p14="http://schemas.microsoft.com/office/powerpoint/2010/main" val="223545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500"/>
                            </p:stCondLst>
                            <p:childTnLst>
                              <p:par>
                                <p:cTn id="47" presetID="16" presetClass="entr" presetSubtype="21"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barn(inVertical)">
                                      <p:cBhvr>
                                        <p:cTn id="49" dur="500"/>
                                        <p:tgtEl>
                                          <p:spTgt spid="56"/>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barn(inVertical)">
                                      <p:cBhvr>
                                        <p:cTn id="5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6"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graphicFrame>
        <p:nvGraphicFramePr>
          <p:cNvPr id="6" name="Tablo 5"/>
          <p:cNvGraphicFramePr>
            <a:graphicFrameLocks noGrp="1"/>
          </p:cNvGraphicFramePr>
          <p:nvPr>
            <p:extLst>
              <p:ext uri="{D42A27DB-BD31-4B8C-83A1-F6EECF244321}">
                <p14:modId xmlns:p14="http://schemas.microsoft.com/office/powerpoint/2010/main" val="164194791"/>
              </p:ext>
            </p:extLst>
          </p:nvPr>
        </p:nvGraphicFramePr>
        <p:xfrm>
          <a:off x="6096000" y="1964139"/>
          <a:ext cx="5827365" cy="4561179"/>
        </p:xfrm>
        <a:graphic>
          <a:graphicData uri="http://schemas.openxmlformats.org/drawingml/2006/table">
            <a:tbl>
              <a:tblPr firstRow="1" bandRow="1"/>
              <a:tblGrid>
                <a:gridCol w="1090965">
                  <a:extLst>
                    <a:ext uri="{9D8B030D-6E8A-4147-A177-3AD203B41FA5}">
                      <a16:colId xmlns:a16="http://schemas.microsoft.com/office/drawing/2014/main" val="20000"/>
                    </a:ext>
                  </a:extLst>
                </a:gridCol>
                <a:gridCol w="947279">
                  <a:extLst>
                    <a:ext uri="{9D8B030D-6E8A-4147-A177-3AD203B41FA5}">
                      <a16:colId xmlns:a16="http://schemas.microsoft.com/office/drawing/2014/main" val="20001"/>
                    </a:ext>
                  </a:extLst>
                </a:gridCol>
                <a:gridCol w="744291">
                  <a:extLst>
                    <a:ext uri="{9D8B030D-6E8A-4147-A177-3AD203B41FA5}">
                      <a16:colId xmlns:a16="http://schemas.microsoft.com/office/drawing/2014/main" val="20002"/>
                    </a:ext>
                  </a:extLst>
                </a:gridCol>
                <a:gridCol w="736397">
                  <a:extLst>
                    <a:ext uri="{9D8B030D-6E8A-4147-A177-3AD203B41FA5}">
                      <a16:colId xmlns:a16="http://schemas.microsoft.com/office/drawing/2014/main" val="20003"/>
                    </a:ext>
                  </a:extLst>
                </a:gridCol>
                <a:gridCol w="736397">
                  <a:extLst>
                    <a:ext uri="{9D8B030D-6E8A-4147-A177-3AD203B41FA5}">
                      <a16:colId xmlns:a16="http://schemas.microsoft.com/office/drawing/2014/main" val="20004"/>
                    </a:ext>
                  </a:extLst>
                </a:gridCol>
                <a:gridCol w="786018">
                  <a:extLst>
                    <a:ext uri="{9D8B030D-6E8A-4147-A177-3AD203B41FA5}">
                      <a16:colId xmlns:a16="http://schemas.microsoft.com/office/drawing/2014/main" val="20005"/>
                    </a:ext>
                  </a:extLst>
                </a:gridCol>
                <a:gridCol w="786018">
                  <a:extLst>
                    <a:ext uri="{9D8B030D-6E8A-4147-A177-3AD203B41FA5}">
                      <a16:colId xmlns:a16="http://schemas.microsoft.com/office/drawing/2014/main" val="20006"/>
                    </a:ext>
                  </a:extLst>
                </a:gridCol>
              </a:tblGrid>
              <a:tr h="662743">
                <a:tc gridSpan="7">
                  <a:txBody>
                    <a:bodyPr/>
                    <a:lstStyle/>
                    <a:p>
                      <a:pPr algn="ctr">
                        <a:lnSpc>
                          <a:spcPct val="105000"/>
                        </a:lnSpc>
                        <a:spcAft>
                          <a:spcPts val="800"/>
                        </a:spcAft>
                        <a:tabLst>
                          <a:tab pos="838200" algn="l"/>
                        </a:tabLst>
                      </a:pPr>
                      <a:r>
                        <a:rPr lang="tr-T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Etki</a:t>
                      </a:r>
                    </a:p>
                    <a:p>
                      <a:pPr algn="ctr">
                        <a:lnSpc>
                          <a:spcPct val="105000"/>
                        </a:lnSpc>
                        <a:spcAft>
                          <a:spcPts val="800"/>
                        </a:spcAft>
                        <a:tabLst>
                          <a:tab pos="838200" algn="l"/>
                        </a:tabLst>
                      </a:pP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7816" marR="77816" marT="38908" marB="3890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BEFF9"/>
                    </a:solidFill>
                  </a:tcPr>
                </a:tc>
                <a:tc hMerge="1">
                  <a:txBody>
                    <a:bodyPr/>
                    <a:lstStyle/>
                    <a:p>
                      <a:endParaRPr lang="tr-TR" dirty="0"/>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82893">
                <a:tc rowSpan="6">
                  <a:txBody>
                    <a:bodyPr/>
                    <a:lstStyle/>
                    <a:p>
                      <a:pPr algn="ctr">
                        <a:lnSpc>
                          <a:spcPct val="105000"/>
                        </a:lnSpc>
                        <a:spcAft>
                          <a:spcPts val="800"/>
                        </a:spcAft>
                        <a:tabLst>
                          <a:tab pos="838200" algn="l"/>
                        </a:tabLst>
                      </a:pPr>
                      <a:r>
                        <a:rPr lang="tr-TR" sz="1000" b="1" dirty="0" smtClean="0">
                          <a:effectLst/>
                          <a:highlight>
                            <a:srgbClr val="D3D3D3"/>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800"/>
                        </a:spcAft>
                        <a:tabLst>
                          <a:tab pos="838200" algn="l"/>
                        </a:tabLst>
                      </a:pPr>
                      <a:r>
                        <a:rPr lang="tr-TR" sz="1800" b="1" dirty="0" smtClean="0">
                          <a:effectLst/>
                          <a:latin typeface="Times New Roman" panose="02020603050405020304" pitchFamily="18" charset="0"/>
                          <a:ea typeface="Times New Roman" panose="02020603050405020304" pitchFamily="18" charset="0"/>
                          <a:cs typeface="Times New Roman" panose="02020603050405020304" pitchFamily="18" charset="0"/>
                        </a:rPr>
                        <a:t>Olasılık</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7816" marR="77816" marT="38908" marB="3890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FF9"/>
                    </a:solidFill>
                  </a:tcPr>
                </a:tc>
                <a:tc>
                  <a:txBody>
                    <a:bodyPr/>
                    <a:lstStyle/>
                    <a:p>
                      <a:pPr algn="l">
                        <a:lnSpc>
                          <a:spcPct val="105000"/>
                        </a:lnSpc>
                      </a:pPr>
                      <a:endParaRPr lang="en-US" sz="900">
                        <a:effectLst/>
                        <a:latin typeface="Calibri" panose="020F0502020204030204" pitchFamily="34" charset="0"/>
                        <a:cs typeface="Times New Roman" panose="02020603050405020304" pitchFamily="18" charset="0"/>
                      </a:endParaRPr>
                    </a:p>
                  </a:txBody>
                  <a:tcPr marL="77816" marR="77816" marT="38908" marB="3890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DD2"/>
                    </a:solidFill>
                  </a:tcPr>
                </a:tc>
                <a:tc>
                  <a:txBody>
                    <a:bodyPr/>
                    <a:lstStyle/>
                    <a:p>
                      <a:pPr algn="ctr">
                        <a:lnSpc>
                          <a:spcPct val="105000"/>
                        </a:lnSpc>
                        <a:spcAft>
                          <a:spcPts val="800"/>
                        </a:spcAft>
                        <a:tabLst>
                          <a:tab pos="838200" algn="l"/>
                        </a:tabLst>
                      </a:pPr>
                      <a:r>
                        <a:rPr lang="tr-TR" sz="10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800"/>
                        </a:spcAft>
                        <a:tabLst>
                          <a:tab pos="838200" algn="l"/>
                        </a:tabLst>
                      </a:pPr>
                      <a:r>
                        <a:rPr lang="tr-TR" sz="1000" b="1">
                          <a:effectLst/>
                          <a:latin typeface="Times New Roman" panose="02020603050405020304" pitchFamily="18" charset="0"/>
                          <a:ea typeface="Times New Roman" panose="02020603050405020304" pitchFamily="18" charset="0"/>
                          <a:cs typeface="Times New Roman" panose="02020603050405020304" pitchFamily="18" charset="0"/>
                        </a:rPr>
                        <a:t>Çok Düşük</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77816" marR="77816" marT="38908" marB="3890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DD2"/>
                    </a:solidFill>
                  </a:tcPr>
                </a:tc>
                <a:tc>
                  <a:txBody>
                    <a:bodyPr/>
                    <a:lstStyle/>
                    <a:p>
                      <a:pPr algn="ctr">
                        <a:lnSpc>
                          <a:spcPct val="105000"/>
                        </a:lnSpc>
                        <a:spcAft>
                          <a:spcPts val="800"/>
                        </a:spcAft>
                        <a:tabLst>
                          <a:tab pos="838200" algn="l"/>
                        </a:tabLst>
                      </a:pPr>
                      <a:r>
                        <a:rPr lang="tr-TR" sz="10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800"/>
                        </a:spcAft>
                        <a:tabLst>
                          <a:tab pos="838200" algn="l"/>
                        </a:tabLst>
                      </a:pPr>
                      <a:r>
                        <a:rPr lang="tr-TR" sz="1000" b="1">
                          <a:effectLst/>
                          <a:latin typeface="Times New Roman" panose="02020603050405020304" pitchFamily="18" charset="0"/>
                          <a:ea typeface="Times New Roman" panose="02020603050405020304" pitchFamily="18" charset="0"/>
                          <a:cs typeface="Times New Roman" panose="02020603050405020304" pitchFamily="18" charset="0"/>
                        </a:rPr>
                        <a:t>Düşük</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77816" marR="77816" marT="38908" marB="3890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DD2"/>
                    </a:solidFill>
                  </a:tcPr>
                </a:tc>
                <a:tc>
                  <a:txBody>
                    <a:bodyPr/>
                    <a:lstStyle/>
                    <a:p>
                      <a:pPr algn="ctr">
                        <a:lnSpc>
                          <a:spcPct val="105000"/>
                        </a:lnSpc>
                        <a:spcAft>
                          <a:spcPts val="800"/>
                        </a:spcAft>
                        <a:tabLst>
                          <a:tab pos="838200" algn="l"/>
                        </a:tabLst>
                      </a:pPr>
                      <a:r>
                        <a:rPr lang="tr-TR" sz="10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800"/>
                        </a:spcAft>
                        <a:tabLst>
                          <a:tab pos="838200" algn="l"/>
                        </a:tabLst>
                      </a:pPr>
                      <a:r>
                        <a:rPr lang="tr-TR" sz="1000" b="1">
                          <a:effectLst/>
                          <a:latin typeface="Times New Roman" panose="02020603050405020304" pitchFamily="18" charset="0"/>
                          <a:ea typeface="Times New Roman" panose="02020603050405020304" pitchFamily="18" charset="0"/>
                          <a:cs typeface="Times New Roman" panose="02020603050405020304" pitchFamily="18" charset="0"/>
                        </a:rPr>
                        <a:t>Orta</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77816" marR="77816" marT="38908" marB="3890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DD2"/>
                    </a:solidFill>
                  </a:tcPr>
                </a:tc>
                <a:tc>
                  <a:txBody>
                    <a:bodyPr/>
                    <a:lstStyle/>
                    <a:p>
                      <a:pPr algn="ctr">
                        <a:lnSpc>
                          <a:spcPct val="105000"/>
                        </a:lnSpc>
                        <a:spcAft>
                          <a:spcPts val="800"/>
                        </a:spcAft>
                        <a:tabLst>
                          <a:tab pos="838200" algn="l"/>
                        </a:tabLst>
                      </a:pPr>
                      <a:r>
                        <a:rPr lang="tr-TR" sz="10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800"/>
                        </a:spcAft>
                        <a:tabLst>
                          <a:tab pos="838200" algn="l"/>
                        </a:tabLst>
                      </a:pPr>
                      <a:r>
                        <a:rPr lang="tr-TR" sz="1000" b="1">
                          <a:effectLst/>
                          <a:latin typeface="Times New Roman" panose="02020603050405020304" pitchFamily="18" charset="0"/>
                          <a:ea typeface="Times New Roman" panose="02020603050405020304" pitchFamily="18" charset="0"/>
                          <a:cs typeface="Times New Roman" panose="02020603050405020304" pitchFamily="18" charset="0"/>
                        </a:rPr>
                        <a:t>Yüksek</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77816" marR="77816" marT="38908" marB="3890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DD2"/>
                    </a:solidFill>
                  </a:tcPr>
                </a:tc>
                <a:tc>
                  <a:txBody>
                    <a:bodyPr/>
                    <a:lstStyle/>
                    <a:p>
                      <a:pPr algn="ctr">
                        <a:lnSpc>
                          <a:spcPct val="105000"/>
                        </a:lnSpc>
                        <a:spcAft>
                          <a:spcPts val="800"/>
                        </a:spcAft>
                        <a:tabLst>
                          <a:tab pos="838200" algn="l"/>
                        </a:tabLst>
                      </a:pPr>
                      <a:r>
                        <a:rPr lang="tr-TR" sz="10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800"/>
                        </a:spcAft>
                        <a:tabLst>
                          <a:tab pos="838200" algn="l"/>
                        </a:tabLst>
                      </a:pPr>
                      <a:r>
                        <a:rPr lang="tr-TR" sz="1000" b="1" dirty="0">
                          <a:effectLst/>
                          <a:latin typeface="Times New Roman" panose="02020603050405020304" pitchFamily="18" charset="0"/>
                          <a:ea typeface="Times New Roman" panose="02020603050405020304" pitchFamily="18" charset="0"/>
                          <a:cs typeface="Times New Roman" panose="02020603050405020304" pitchFamily="18" charset="0"/>
                        </a:rPr>
                        <a:t>Çok Yüksek</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7816" marR="77816" marT="38908" marB="3890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DD2"/>
                    </a:solidFill>
                  </a:tcPr>
                </a:tc>
                <a:extLst>
                  <a:ext uri="{0D108BD9-81ED-4DB2-BD59-A6C34878D82A}">
                    <a16:rowId xmlns:a16="http://schemas.microsoft.com/office/drawing/2014/main" val="10001"/>
                  </a:ext>
                </a:extLst>
              </a:tr>
              <a:tr h="482893">
                <a:tc vMerge="1">
                  <a:txBody>
                    <a:bodyPr/>
                    <a:lstStyle/>
                    <a:p>
                      <a:endParaRPr lang="tr-TR"/>
                    </a:p>
                  </a:txBody>
                  <a:tcPr/>
                </a:tc>
                <a:tc>
                  <a:txBody>
                    <a:bodyPr/>
                    <a:lstStyle/>
                    <a:p>
                      <a:pPr algn="ctr">
                        <a:lnSpc>
                          <a:spcPct val="105000"/>
                        </a:lnSpc>
                        <a:spcAft>
                          <a:spcPts val="800"/>
                        </a:spcAft>
                        <a:tabLst>
                          <a:tab pos="838200" algn="l"/>
                        </a:tabLst>
                      </a:pPr>
                      <a:r>
                        <a:rPr lang="tr-TR" sz="10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800"/>
                        </a:spcAft>
                        <a:tabLst>
                          <a:tab pos="838200" algn="l"/>
                        </a:tabLst>
                      </a:pPr>
                      <a:r>
                        <a:rPr lang="tr-TR" sz="1000" b="1">
                          <a:effectLst/>
                          <a:latin typeface="Times New Roman" panose="02020603050405020304" pitchFamily="18" charset="0"/>
                          <a:ea typeface="Times New Roman" panose="02020603050405020304" pitchFamily="18" charset="0"/>
                          <a:cs typeface="Times New Roman" panose="02020603050405020304" pitchFamily="18" charset="0"/>
                        </a:rPr>
                        <a:t>Çok Zayıf Olasılık </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77816" marR="77816" marT="38908" marB="3890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A"/>
                    </a:solidFill>
                  </a:tcPr>
                </a:tc>
                <a:tc>
                  <a:txBody>
                    <a:bodyPr/>
                    <a:lstStyle/>
                    <a:p>
                      <a:pPr algn="ctr">
                        <a:lnSpc>
                          <a:spcPct val="105000"/>
                        </a:lnSpc>
                        <a:spcAft>
                          <a:spcPts val="800"/>
                        </a:spcAft>
                        <a:tabLst>
                          <a:tab pos="838200" algn="l"/>
                        </a:tabLs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800"/>
                        </a:spcAft>
                        <a:tabLst>
                          <a:tab pos="838200" algn="l"/>
                        </a:tabLs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Çok Düşük</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77816" marR="77816" marT="38908" marB="3890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a:lnSpc>
                          <a:spcPct val="105000"/>
                        </a:lnSpc>
                        <a:spcAft>
                          <a:spcPts val="800"/>
                        </a:spcAft>
                        <a:tabLst>
                          <a:tab pos="838200" algn="l"/>
                        </a:tabLs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800"/>
                        </a:spcAft>
                        <a:tabLst>
                          <a:tab pos="838200" algn="l"/>
                        </a:tabLs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Çok Düşük</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77816" marR="77816" marT="38908" marB="3890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a:lnSpc>
                          <a:spcPct val="105000"/>
                        </a:lnSpc>
                        <a:spcAft>
                          <a:spcPts val="800"/>
                        </a:spcAft>
                        <a:tabLst>
                          <a:tab pos="838200" algn="l"/>
                        </a:tabLs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800"/>
                        </a:spcAft>
                        <a:tabLst>
                          <a:tab pos="838200" algn="l"/>
                        </a:tabLs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Düşük</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77816" marR="77816" marT="38908" marB="3890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E43C"/>
                    </a:solidFill>
                  </a:tcPr>
                </a:tc>
                <a:tc>
                  <a:txBody>
                    <a:bodyPr/>
                    <a:lstStyle/>
                    <a:p>
                      <a:pPr algn="ctr">
                        <a:lnSpc>
                          <a:spcPct val="105000"/>
                        </a:lnSpc>
                        <a:spcAft>
                          <a:spcPts val="800"/>
                        </a:spcAft>
                        <a:tabLst>
                          <a:tab pos="838200" algn="l"/>
                        </a:tabLs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800"/>
                        </a:spcAft>
                        <a:tabLst>
                          <a:tab pos="838200" algn="l"/>
                        </a:tabLs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Düşük</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77816" marR="77816" marT="38908" marB="3890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E43C"/>
                    </a:solidFill>
                  </a:tcPr>
                </a:tc>
                <a:tc>
                  <a:txBody>
                    <a:bodyPr/>
                    <a:lstStyle/>
                    <a:p>
                      <a:pPr algn="ctr">
                        <a:lnSpc>
                          <a:spcPct val="105000"/>
                        </a:lnSpc>
                        <a:spcAft>
                          <a:spcPts val="800"/>
                        </a:spcAft>
                        <a:tabLst>
                          <a:tab pos="838200" algn="l"/>
                        </a:tabLs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800"/>
                        </a:spcAft>
                        <a:tabLst>
                          <a:tab pos="838200" algn="l"/>
                        </a:tabLs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Düşük</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77816" marR="77816" marT="38908" marB="3890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E43C"/>
                    </a:solidFill>
                  </a:tcPr>
                </a:tc>
                <a:extLst>
                  <a:ext uri="{0D108BD9-81ED-4DB2-BD59-A6C34878D82A}">
                    <a16:rowId xmlns:a16="http://schemas.microsoft.com/office/drawing/2014/main" val="10002"/>
                  </a:ext>
                </a:extLst>
              </a:tr>
              <a:tr h="674460">
                <a:tc vMerge="1">
                  <a:txBody>
                    <a:bodyPr/>
                    <a:lstStyle/>
                    <a:p>
                      <a:endParaRPr lang="tr-TR"/>
                    </a:p>
                  </a:txBody>
                  <a:tcPr/>
                </a:tc>
                <a:tc>
                  <a:txBody>
                    <a:bodyPr/>
                    <a:lstStyle/>
                    <a:p>
                      <a:pPr algn="ctr">
                        <a:lnSpc>
                          <a:spcPct val="105000"/>
                        </a:lnSpc>
                        <a:spcAft>
                          <a:spcPts val="800"/>
                        </a:spcAft>
                        <a:tabLst>
                          <a:tab pos="838200" algn="l"/>
                        </a:tabLst>
                      </a:pPr>
                      <a:r>
                        <a:rPr lang="tr-TR" sz="10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800"/>
                        </a:spcAft>
                        <a:tabLst>
                          <a:tab pos="838200" algn="l"/>
                        </a:tabLst>
                      </a:pPr>
                      <a:r>
                        <a:rPr lang="tr-TR" sz="1000" b="1" dirty="0">
                          <a:effectLst/>
                          <a:latin typeface="Times New Roman" panose="02020603050405020304" pitchFamily="18" charset="0"/>
                          <a:ea typeface="Times New Roman" panose="02020603050405020304" pitchFamily="18" charset="0"/>
                          <a:cs typeface="Times New Roman" panose="02020603050405020304" pitchFamily="18" charset="0"/>
                        </a:rPr>
                        <a:t>Zayıf Olasılık</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800"/>
                        </a:spcAft>
                        <a:tabLst>
                          <a:tab pos="838200" algn="l"/>
                        </a:tabLst>
                      </a:pPr>
                      <a:r>
                        <a:rPr lang="tr-TR"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7816" marR="77816" marT="38908" marB="3890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DD2"/>
                    </a:solidFill>
                  </a:tcPr>
                </a:tc>
                <a:tc>
                  <a:txBody>
                    <a:bodyPr/>
                    <a:lstStyle/>
                    <a:p>
                      <a:pPr algn="ctr">
                        <a:lnSpc>
                          <a:spcPct val="105000"/>
                        </a:lnSpc>
                        <a:spcAft>
                          <a:spcPts val="800"/>
                        </a:spcAft>
                        <a:tabLst>
                          <a:tab pos="838200" algn="l"/>
                        </a:tabLst>
                      </a:pPr>
                      <a:r>
                        <a:rPr lang="tr-TR" sz="10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800"/>
                        </a:spcAft>
                        <a:tabLst>
                          <a:tab pos="838200" algn="l"/>
                        </a:tabLst>
                      </a:pPr>
                      <a:r>
                        <a:rPr lang="tr-TR" sz="1000" dirty="0">
                          <a:effectLst/>
                          <a:latin typeface="Times New Roman" panose="02020603050405020304" pitchFamily="18" charset="0"/>
                          <a:ea typeface="Times New Roman" panose="02020603050405020304" pitchFamily="18" charset="0"/>
                          <a:cs typeface="Times New Roman" panose="02020603050405020304" pitchFamily="18" charset="0"/>
                        </a:rPr>
                        <a:t>Çok Düşük</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7816" marR="77816" marT="38908" marB="3890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a:lnSpc>
                          <a:spcPct val="105000"/>
                        </a:lnSpc>
                        <a:spcAft>
                          <a:spcPts val="800"/>
                        </a:spcAft>
                        <a:tabLst>
                          <a:tab pos="838200" algn="l"/>
                        </a:tabLs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800"/>
                        </a:spcAft>
                        <a:tabLst>
                          <a:tab pos="838200" algn="l"/>
                        </a:tabLs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Düşük</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77816" marR="77816" marT="38908" marB="3890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E43C"/>
                    </a:solidFill>
                  </a:tcPr>
                </a:tc>
                <a:tc>
                  <a:txBody>
                    <a:bodyPr/>
                    <a:lstStyle/>
                    <a:p>
                      <a:pPr algn="ctr">
                        <a:lnSpc>
                          <a:spcPct val="105000"/>
                        </a:lnSpc>
                        <a:spcAft>
                          <a:spcPts val="800"/>
                        </a:spcAft>
                        <a:tabLst>
                          <a:tab pos="838200" algn="l"/>
                        </a:tabLs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800"/>
                        </a:spcAft>
                        <a:tabLst>
                          <a:tab pos="838200" algn="l"/>
                        </a:tabLs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Orta</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77816" marR="77816" marT="38908" marB="3890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a:lnSpc>
                          <a:spcPct val="105000"/>
                        </a:lnSpc>
                        <a:spcAft>
                          <a:spcPts val="800"/>
                        </a:spcAft>
                        <a:tabLst>
                          <a:tab pos="838200" algn="l"/>
                        </a:tabLs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800"/>
                        </a:spcAft>
                        <a:tabLst>
                          <a:tab pos="838200" algn="l"/>
                        </a:tabLs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Orta</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77816" marR="77816" marT="38908" marB="3890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a:lnSpc>
                          <a:spcPct val="105000"/>
                        </a:lnSpc>
                        <a:spcAft>
                          <a:spcPts val="800"/>
                        </a:spcAft>
                        <a:tabLst>
                          <a:tab pos="838200" algn="l"/>
                        </a:tabLst>
                      </a:pPr>
                      <a:r>
                        <a:rPr lang="tr-TR" sz="100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800"/>
                        </a:spcAft>
                        <a:tabLst>
                          <a:tab pos="838200" algn="l"/>
                        </a:tabLst>
                      </a:pPr>
                      <a:r>
                        <a:rPr lang="tr-TR" sz="1000" dirty="0">
                          <a:effectLst/>
                          <a:latin typeface="Times New Roman" panose="02020603050405020304" pitchFamily="18" charset="0"/>
                          <a:ea typeface="Times New Roman" panose="02020603050405020304" pitchFamily="18" charset="0"/>
                          <a:cs typeface="Times New Roman" panose="02020603050405020304" pitchFamily="18" charset="0"/>
                        </a:rPr>
                        <a:t>Orta</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7816" marR="77816" marT="38908" marB="3890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65720">
                <a:tc vMerge="1">
                  <a:txBody>
                    <a:bodyPr/>
                    <a:lstStyle/>
                    <a:p>
                      <a:endParaRPr lang="tr-TR"/>
                    </a:p>
                  </a:txBody>
                  <a:tcPr/>
                </a:tc>
                <a:tc>
                  <a:txBody>
                    <a:bodyPr/>
                    <a:lstStyle/>
                    <a:p>
                      <a:pPr algn="ctr">
                        <a:lnSpc>
                          <a:spcPct val="105000"/>
                        </a:lnSpc>
                        <a:spcAft>
                          <a:spcPts val="800"/>
                        </a:spcAft>
                        <a:tabLst>
                          <a:tab pos="838200" algn="l"/>
                        </a:tabLst>
                      </a:pPr>
                      <a:r>
                        <a:rPr lang="tr-TR" sz="10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800"/>
                        </a:spcAft>
                        <a:tabLst>
                          <a:tab pos="838200" algn="l"/>
                        </a:tabLst>
                      </a:pPr>
                      <a:r>
                        <a:rPr lang="tr-TR" sz="1000" b="1">
                          <a:effectLst/>
                          <a:latin typeface="Times New Roman" panose="02020603050405020304" pitchFamily="18" charset="0"/>
                          <a:ea typeface="Times New Roman" panose="02020603050405020304" pitchFamily="18" charset="0"/>
                          <a:cs typeface="Times New Roman" panose="02020603050405020304" pitchFamily="18" charset="0"/>
                        </a:rPr>
                        <a:t>Olası</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77816" marR="77816" marT="38908" marB="3890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A"/>
                    </a:solidFill>
                  </a:tcPr>
                </a:tc>
                <a:tc>
                  <a:txBody>
                    <a:bodyPr/>
                    <a:lstStyle/>
                    <a:p>
                      <a:pPr algn="ctr">
                        <a:lnSpc>
                          <a:spcPct val="105000"/>
                        </a:lnSpc>
                        <a:spcAft>
                          <a:spcPts val="800"/>
                        </a:spcAft>
                        <a:tabLst>
                          <a:tab pos="838200" algn="l"/>
                        </a:tabLs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800"/>
                        </a:spcAft>
                        <a:tabLst>
                          <a:tab pos="838200" algn="l"/>
                        </a:tabLs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Düşük</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77816" marR="77816" marT="38908" marB="3890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E43C"/>
                    </a:solidFill>
                  </a:tcPr>
                </a:tc>
                <a:tc>
                  <a:txBody>
                    <a:bodyPr/>
                    <a:lstStyle/>
                    <a:p>
                      <a:pPr algn="ctr">
                        <a:lnSpc>
                          <a:spcPct val="105000"/>
                        </a:lnSpc>
                        <a:spcAft>
                          <a:spcPts val="800"/>
                        </a:spcAft>
                        <a:tabLst>
                          <a:tab pos="838200" algn="l"/>
                        </a:tabLs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800"/>
                        </a:spcAft>
                        <a:tabLst>
                          <a:tab pos="838200" algn="l"/>
                        </a:tabLs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Orta</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77816" marR="77816" marT="38908" marB="3890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a:lnSpc>
                          <a:spcPct val="105000"/>
                        </a:lnSpc>
                        <a:spcAft>
                          <a:spcPts val="800"/>
                        </a:spcAft>
                        <a:tabLst>
                          <a:tab pos="838200" algn="l"/>
                        </a:tabLs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800"/>
                        </a:spcAft>
                        <a:tabLst>
                          <a:tab pos="838200" algn="l"/>
                        </a:tabLs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Orta</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77816" marR="77816" marT="38908" marB="3890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a:lnSpc>
                          <a:spcPct val="105000"/>
                        </a:lnSpc>
                        <a:spcAft>
                          <a:spcPts val="800"/>
                        </a:spcAft>
                        <a:tabLst>
                          <a:tab pos="838200" algn="l"/>
                        </a:tabLs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800"/>
                        </a:spcAft>
                        <a:tabLst>
                          <a:tab pos="838200" algn="l"/>
                        </a:tabLs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Yüksek</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77816" marR="77816" marT="38908" marB="3890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a:lnSpc>
                          <a:spcPct val="105000"/>
                        </a:lnSpc>
                        <a:spcAft>
                          <a:spcPts val="800"/>
                        </a:spcAft>
                        <a:tabLst>
                          <a:tab pos="838200" algn="l"/>
                        </a:tabLs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800"/>
                        </a:spcAft>
                        <a:tabLst>
                          <a:tab pos="838200" algn="l"/>
                        </a:tabLs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Yüksek</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77816" marR="77816" marT="38908" marB="3890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10004"/>
                  </a:ext>
                </a:extLst>
              </a:tr>
              <a:tr h="600065">
                <a:tc vMerge="1">
                  <a:txBody>
                    <a:bodyPr/>
                    <a:lstStyle/>
                    <a:p>
                      <a:endParaRPr lang="tr-TR"/>
                    </a:p>
                  </a:txBody>
                  <a:tcPr/>
                </a:tc>
                <a:tc>
                  <a:txBody>
                    <a:bodyPr/>
                    <a:lstStyle/>
                    <a:p>
                      <a:pPr algn="ctr">
                        <a:lnSpc>
                          <a:spcPct val="105000"/>
                        </a:lnSpc>
                        <a:spcAft>
                          <a:spcPts val="800"/>
                        </a:spcAft>
                        <a:tabLst>
                          <a:tab pos="838200" algn="l"/>
                        </a:tabLst>
                      </a:pPr>
                      <a:r>
                        <a:rPr lang="tr-TR" sz="10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800"/>
                        </a:spcAft>
                        <a:tabLst>
                          <a:tab pos="838200" algn="l"/>
                        </a:tabLst>
                      </a:pPr>
                      <a:r>
                        <a:rPr lang="tr-TR" sz="1000" b="1">
                          <a:effectLst/>
                          <a:latin typeface="Times New Roman" panose="02020603050405020304" pitchFamily="18" charset="0"/>
                          <a:ea typeface="Times New Roman" panose="02020603050405020304" pitchFamily="18" charset="0"/>
                          <a:cs typeface="Times New Roman" panose="02020603050405020304" pitchFamily="18" charset="0"/>
                        </a:rPr>
                        <a:t>Yüksek Olasılık </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77816" marR="77816" marT="38908" marB="3890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DD2"/>
                    </a:solidFill>
                  </a:tcPr>
                </a:tc>
                <a:tc>
                  <a:txBody>
                    <a:bodyPr/>
                    <a:lstStyle/>
                    <a:p>
                      <a:pPr algn="ctr">
                        <a:lnSpc>
                          <a:spcPct val="105000"/>
                        </a:lnSpc>
                        <a:spcAft>
                          <a:spcPts val="800"/>
                        </a:spcAft>
                        <a:tabLst>
                          <a:tab pos="838200" algn="l"/>
                        </a:tabLs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800"/>
                        </a:spcAft>
                        <a:tabLst>
                          <a:tab pos="838200" algn="l"/>
                        </a:tabLs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Düşük</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77816" marR="77816" marT="38908" marB="3890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E43C"/>
                    </a:solidFill>
                  </a:tcPr>
                </a:tc>
                <a:tc>
                  <a:txBody>
                    <a:bodyPr/>
                    <a:lstStyle/>
                    <a:p>
                      <a:pPr algn="ctr">
                        <a:lnSpc>
                          <a:spcPct val="105000"/>
                        </a:lnSpc>
                        <a:spcAft>
                          <a:spcPts val="800"/>
                        </a:spcAft>
                        <a:tabLst>
                          <a:tab pos="838200" algn="l"/>
                        </a:tabLs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800"/>
                        </a:spcAft>
                        <a:tabLst>
                          <a:tab pos="838200" algn="l"/>
                        </a:tabLs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Orta</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77816" marR="77816" marT="38908" marB="3890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a:lnSpc>
                          <a:spcPct val="105000"/>
                        </a:lnSpc>
                        <a:spcAft>
                          <a:spcPts val="800"/>
                        </a:spcAft>
                        <a:tabLst>
                          <a:tab pos="838200" algn="l"/>
                        </a:tabLst>
                      </a:pPr>
                      <a:r>
                        <a:rPr lang="tr-TR" sz="1000">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12</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800"/>
                        </a:spcAft>
                        <a:tabLst>
                          <a:tab pos="838200" algn="l"/>
                        </a:tabLs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Yüksek</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77816" marR="77816" marT="38908" marB="3890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a:lnSpc>
                          <a:spcPct val="105000"/>
                        </a:lnSpc>
                        <a:spcAft>
                          <a:spcPts val="800"/>
                        </a:spcAft>
                        <a:tabLst>
                          <a:tab pos="838200" algn="l"/>
                        </a:tabLs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800"/>
                        </a:spcAft>
                        <a:tabLst>
                          <a:tab pos="838200" algn="l"/>
                        </a:tabLs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Yüksek</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77816" marR="77816" marT="38908" marB="3890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a:lnSpc>
                          <a:spcPct val="105000"/>
                        </a:lnSpc>
                        <a:spcAft>
                          <a:spcPts val="800"/>
                        </a:spcAft>
                        <a:tabLst>
                          <a:tab pos="838200" algn="l"/>
                        </a:tabLst>
                      </a:pPr>
                      <a:r>
                        <a:rPr lang="tr-TR" sz="1000" b="1">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p>
                      <a:pPr marL="101600" indent="-101600" algn="ctr">
                        <a:lnSpc>
                          <a:spcPct val="105000"/>
                        </a:lnSpc>
                        <a:spcAft>
                          <a:spcPts val="800"/>
                        </a:spcAft>
                        <a:tabLst>
                          <a:tab pos="838200" algn="l"/>
                        </a:tabLst>
                      </a:pPr>
                      <a:r>
                        <a:rPr lang="tr-TR" sz="1000" b="1">
                          <a:effectLst/>
                          <a:latin typeface="Times New Roman" panose="02020603050405020304" pitchFamily="18" charset="0"/>
                          <a:ea typeface="Times New Roman" panose="02020603050405020304" pitchFamily="18" charset="0"/>
                          <a:cs typeface="Times New Roman" panose="02020603050405020304" pitchFamily="18" charset="0"/>
                        </a:rPr>
                        <a:t>Çok </a:t>
                      </a:r>
                      <a:br>
                        <a:rPr lang="tr-TR" sz="1000" b="1">
                          <a:effectLst/>
                          <a:latin typeface="Times New Roman" panose="02020603050405020304" pitchFamily="18" charset="0"/>
                          <a:ea typeface="Times New Roman" panose="02020603050405020304" pitchFamily="18" charset="0"/>
                          <a:cs typeface="Times New Roman" panose="02020603050405020304" pitchFamily="18" charset="0"/>
                        </a:rPr>
                      </a:br>
                      <a:r>
                        <a:rPr lang="tr-TR" sz="1000" b="1">
                          <a:effectLst/>
                          <a:latin typeface="Times New Roman" panose="02020603050405020304" pitchFamily="18" charset="0"/>
                          <a:ea typeface="Times New Roman" panose="02020603050405020304" pitchFamily="18" charset="0"/>
                          <a:cs typeface="Times New Roman" panose="02020603050405020304" pitchFamily="18" charset="0"/>
                        </a:rPr>
                        <a:t>Yüksek</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77816" marR="77816" marT="38908" marB="3890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10005"/>
                  </a:ext>
                </a:extLst>
              </a:tr>
              <a:tr h="482893">
                <a:tc vMerge="1">
                  <a:txBody>
                    <a:bodyPr/>
                    <a:lstStyle/>
                    <a:p>
                      <a:endParaRPr lang="tr-TR"/>
                    </a:p>
                  </a:txBody>
                  <a:tcPr/>
                </a:tc>
                <a:tc>
                  <a:txBody>
                    <a:bodyPr/>
                    <a:lstStyle/>
                    <a:p>
                      <a:pPr algn="ctr">
                        <a:lnSpc>
                          <a:spcPct val="105000"/>
                        </a:lnSpc>
                        <a:spcAft>
                          <a:spcPts val="800"/>
                        </a:spcAft>
                        <a:tabLst>
                          <a:tab pos="838200" algn="l"/>
                        </a:tabLst>
                      </a:pPr>
                      <a:r>
                        <a:rPr lang="tr-TR" sz="10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800"/>
                        </a:spcAft>
                        <a:tabLst>
                          <a:tab pos="838200" algn="l"/>
                        </a:tabLst>
                      </a:pPr>
                      <a:r>
                        <a:rPr lang="tr-TR" sz="1000" b="1" dirty="0">
                          <a:effectLst/>
                          <a:latin typeface="Times New Roman" panose="02020603050405020304" pitchFamily="18" charset="0"/>
                          <a:ea typeface="Times New Roman" panose="02020603050405020304" pitchFamily="18" charset="0"/>
                          <a:cs typeface="Times New Roman" panose="02020603050405020304" pitchFamily="18" charset="0"/>
                        </a:rPr>
                        <a:t>Nerdeyse kesin</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7816" marR="77816" marT="38908" marB="3890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A"/>
                    </a:solidFill>
                  </a:tcPr>
                </a:tc>
                <a:tc>
                  <a:txBody>
                    <a:bodyPr/>
                    <a:lstStyle/>
                    <a:p>
                      <a:pPr algn="ctr">
                        <a:lnSpc>
                          <a:spcPct val="105000"/>
                        </a:lnSpc>
                        <a:spcAft>
                          <a:spcPts val="800"/>
                        </a:spcAft>
                        <a:tabLst>
                          <a:tab pos="838200" algn="l"/>
                        </a:tabLst>
                      </a:pPr>
                      <a:r>
                        <a:rPr lang="tr-TR" sz="1000"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800"/>
                        </a:spcAft>
                        <a:tabLst>
                          <a:tab pos="838200" algn="l"/>
                        </a:tabLst>
                      </a:pPr>
                      <a:r>
                        <a:rPr lang="tr-TR" sz="1000" dirty="0">
                          <a:effectLst/>
                          <a:latin typeface="Times New Roman" panose="02020603050405020304" pitchFamily="18" charset="0"/>
                          <a:ea typeface="Times New Roman" panose="02020603050405020304" pitchFamily="18" charset="0"/>
                          <a:cs typeface="Times New Roman" panose="02020603050405020304" pitchFamily="18" charset="0"/>
                        </a:rPr>
                        <a:t>Düşük</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7816" marR="77816" marT="38908" marB="3890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E43C"/>
                    </a:solidFill>
                  </a:tcPr>
                </a:tc>
                <a:tc>
                  <a:txBody>
                    <a:bodyPr/>
                    <a:lstStyle/>
                    <a:p>
                      <a:pPr algn="ctr">
                        <a:lnSpc>
                          <a:spcPct val="105000"/>
                        </a:lnSpc>
                        <a:spcAft>
                          <a:spcPts val="800"/>
                        </a:spcAft>
                        <a:tabLst>
                          <a:tab pos="838200" algn="l"/>
                        </a:tabLst>
                      </a:pPr>
                      <a:r>
                        <a:rPr lang="tr-TR" sz="100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800"/>
                        </a:spcAft>
                        <a:tabLst>
                          <a:tab pos="838200" algn="l"/>
                        </a:tabLst>
                      </a:pPr>
                      <a:r>
                        <a:rPr lang="tr-TR" sz="1000" dirty="0">
                          <a:effectLst/>
                          <a:latin typeface="Times New Roman" panose="02020603050405020304" pitchFamily="18" charset="0"/>
                          <a:ea typeface="Times New Roman" panose="02020603050405020304" pitchFamily="18" charset="0"/>
                          <a:cs typeface="Times New Roman" panose="02020603050405020304" pitchFamily="18" charset="0"/>
                        </a:rPr>
                        <a:t>Orta</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7816" marR="77816" marT="38908" marB="3890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a:lnSpc>
                          <a:spcPct val="105000"/>
                        </a:lnSpc>
                        <a:spcAft>
                          <a:spcPts val="800"/>
                        </a:spcAft>
                        <a:tabLst>
                          <a:tab pos="838200" algn="l"/>
                        </a:tabLst>
                      </a:pPr>
                      <a:r>
                        <a:rPr lang="tr-TR" sz="1000" dirty="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800"/>
                        </a:spcAft>
                        <a:tabLst>
                          <a:tab pos="838200" algn="l"/>
                        </a:tabLst>
                      </a:pPr>
                      <a:r>
                        <a:rPr lang="tr-TR" sz="1000" dirty="0">
                          <a:effectLst/>
                          <a:latin typeface="Times New Roman" panose="02020603050405020304" pitchFamily="18" charset="0"/>
                          <a:ea typeface="Times New Roman" panose="02020603050405020304" pitchFamily="18" charset="0"/>
                          <a:cs typeface="Times New Roman" panose="02020603050405020304" pitchFamily="18" charset="0"/>
                        </a:rPr>
                        <a:t>Yüksek</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7816" marR="77816" marT="38908" marB="3890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a:lnSpc>
                          <a:spcPct val="105000"/>
                        </a:lnSpc>
                        <a:spcAft>
                          <a:spcPts val="800"/>
                        </a:spcAft>
                        <a:tabLst>
                          <a:tab pos="838200" algn="l"/>
                        </a:tabLst>
                      </a:pPr>
                      <a:r>
                        <a:rPr lang="tr-TR" sz="1000" b="1" dirty="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29845" indent="-29845" algn="ctr">
                        <a:lnSpc>
                          <a:spcPct val="105000"/>
                        </a:lnSpc>
                        <a:spcAft>
                          <a:spcPts val="800"/>
                        </a:spcAft>
                        <a:tabLst>
                          <a:tab pos="838200" algn="l"/>
                        </a:tabLst>
                      </a:pPr>
                      <a:r>
                        <a:rPr lang="tr-TR" sz="1000" b="1" dirty="0">
                          <a:effectLst/>
                          <a:latin typeface="Times New Roman" panose="02020603050405020304" pitchFamily="18" charset="0"/>
                          <a:ea typeface="Times New Roman" panose="02020603050405020304" pitchFamily="18" charset="0"/>
                          <a:cs typeface="Times New Roman" panose="02020603050405020304" pitchFamily="18" charset="0"/>
                        </a:rPr>
                        <a:t>Çok Yüksek</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7816" marR="77816" marT="38908" marB="3890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a:lnSpc>
                          <a:spcPct val="105000"/>
                        </a:lnSpc>
                        <a:spcAft>
                          <a:spcPts val="800"/>
                        </a:spcAft>
                        <a:tabLst>
                          <a:tab pos="838200" algn="l"/>
                        </a:tabLst>
                      </a:pPr>
                      <a:r>
                        <a:rPr lang="tr-TR" sz="1000" b="1" dirty="0">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 indent="-11430" algn="ctr">
                        <a:lnSpc>
                          <a:spcPct val="105000"/>
                        </a:lnSpc>
                        <a:spcAft>
                          <a:spcPts val="800"/>
                        </a:spcAft>
                        <a:tabLst>
                          <a:tab pos="838200" algn="l"/>
                        </a:tabLst>
                      </a:pPr>
                      <a:r>
                        <a:rPr lang="tr-TR" sz="1000" b="1" dirty="0">
                          <a:effectLst/>
                          <a:latin typeface="Times New Roman" panose="02020603050405020304" pitchFamily="18" charset="0"/>
                          <a:ea typeface="Times New Roman" panose="02020603050405020304" pitchFamily="18" charset="0"/>
                          <a:cs typeface="Times New Roman" panose="02020603050405020304" pitchFamily="18" charset="0"/>
                        </a:rPr>
                        <a:t>Kabul edilemez</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7816" marR="77816" marT="38908" marB="3890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10006"/>
                  </a:ext>
                </a:extLst>
              </a:tr>
            </a:tbl>
          </a:graphicData>
        </a:graphic>
      </p:graphicFrame>
      <p:sp>
        <p:nvSpPr>
          <p:cNvPr id="10" name="Metin kutusu 9"/>
          <p:cNvSpPr txBox="1"/>
          <p:nvPr/>
        </p:nvSpPr>
        <p:spPr>
          <a:xfrm>
            <a:off x="535335" y="4253979"/>
            <a:ext cx="5416014" cy="2246769"/>
          </a:xfrm>
          <a:prstGeom prst="rect">
            <a:avLst/>
          </a:prstGeom>
          <a:noFill/>
        </p:spPr>
        <p:txBody>
          <a:bodyPr wrap="square" rtlCol="0">
            <a:spAutoFit/>
          </a:bodyPr>
          <a:lstStyle/>
          <a:p>
            <a:pPr marL="342900" indent="-342900">
              <a:buFont typeface="Wingdings" panose="05000000000000000000" pitchFamily="2" charset="2"/>
              <a:buChar char="Ø"/>
            </a:pPr>
            <a:endParaRPr lang="tr-TR" sz="2000" dirty="0">
              <a:solidFill>
                <a:srgbClr val="002060"/>
              </a:solidFill>
            </a:endParaRPr>
          </a:p>
          <a:p>
            <a:pPr marL="342900" indent="-342900">
              <a:buFont typeface="Wingdings" panose="05000000000000000000" pitchFamily="2" charset="2"/>
              <a:buChar char="Ø"/>
            </a:pPr>
            <a:r>
              <a:rPr lang="tr-TR" sz="2000" b="1" dirty="0" smtClean="0">
                <a:solidFill>
                  <a:srgbClr val="002060"/>
                </a:solidFill>
              </a:rPr>
              <a:t>Doğal risk seviyesi</a:t>
            </a:r>
            <a:r>
              <a:rPr lang="tr-TR" sz="2000" dirty="0" smtClean="0">
                <a:solidFill>
                  <a:srgbClr val="002060"/>
                </a:solidFill>
              </a:rPr>
              <a:t>, riskle ilgili herhangi bir kontrol önlemi alınmadan önceki risk seviyesi ifade eder.</a:t>
            </a:r>
          </a:p>
          <a:p>
            <a:pPr marL="342900" indent="-342900">
              <a:buFont typeface="Wingdings" panose="05000000000000000000" pitchFamily="2" charset="2"/>
              <a:buChar char="Ø"/>
            </a:pPr>
            <a:endParaRPr lang="tr-TR" sz="2000" dirty="0" smtClean="0">
              <a:solidFill>
                <a:srgbClr val="002060"/>
              </a:solidFill>
            </a:endParaRPr>
          </a:p>
          <a:p>
            <a:pPr marL="342900" indent="-342900">
              <a:buClr>
                <a:srgbClr val="002060"/>
              </a:buClr>
              <a:buFont typeface="Wingdings" panose="05000000000000000000" pitchFamily="2" charset="2"/>
              <a:buChar char="Ø"/>
            </a:pPr>
            <a:r>
              <a:rPr lang="tr-TR" sz="2000" b="1" dirty="0" smtClean="0">
                <a:solidFill>
                  <a:srgbClr val="C00000"/>
                </a:solidFill>
              </a:rPr>
              <a:t>Kırmızı Bölge</a:t>
            </a:r>
            <a:r>
              <a:rPr lang="tr-TR" sz="2000" dirty="0" smtClean="0">
                <a:solidFill>
                  <a:srgbClr val="002060"/>
                </a:solidFill>
              </a:rPr>
              <a:t> için </a:t>
            </a:r>
            <a:r>
              <a:rPr lang="tr-TR" sz="2000" b="1" dirty="0" smtClean="0">
                <a:solidFill>
                  <a:srgbClr val="002060"/>
                </a:solidFill>
              </a:rPr>
              <a:t>Kontrol Faaliyeti </a:t>
            </a:r>
            <a:r>
              <a:rPr lang="tr-TR" sz="2000" dirty="0" smtClean="0">
                <a:solidFill>
                  <a:srgbClr val="002060"/>
                </a:solidFill>
              </a:rPr>
              <a:t>tanımlanması zorunludur.</a:t>
            </a:r>
            <a:endParaRPr lang="tr-TR" sz="2000" dirty="0">
              <a:solidFill>
                <a:srgbClr val="002060"/>
              </a:solidFill>
            </a:endParaRPr>
          </a:p>
        </p:txBody>
      </p:sp>
      <p:graphicFrame>
        <p:nvGraphicFramePr>
          <p:cNvPr id="14" name="Diyagram 13"/>
          <p:cNvGraphicFramePr/>
          <p:nvPr>
            <p:extLst>
              <p:ext uri="{D42A27DB-BD31-4B8C-83A1-F6EECF244321}">
                <p14:modId xmlns:p14="http://schemas.microsoft.com/office/powerpoint/2010/main" val="1695915159"/>
              </p:ext>
            </p:extLst>
          </p:nvPr>
        </p:nvGraphicFramePr>
        <p:xfrm>
          <a:off x="962186" y="3541175"/>
          <a:ext cx="4214247" cy="9123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Unvan 1"/>
          <p:cNvSpPr>
            <a:spLocks noGrp="1"/>
          </p:cNvSpPr>
          <p:nvPr>
            <p:ph type="title"/>
          </p:nvPr>
        </p:nvSpPr>
        <p:spPr>
          <a:xfrm>
            <a:off x="838200" y="365125"/>
            <a:ext cx="10515600" cy="1325563"/>
          </a:xfrm>
        </p:spPr>
        <p:txBody>
          <a:bodyPr>
            <a:normAutofit/>
          </a:bodyPr>
          <a:lstStyle/>
          <a:p>
            <a:pPr lvl="0" algn="ctr">
              <a:lnSpc>
                <a:spcPct val="85000"/>
              </a:lnSpc>
              <a:spcBef>
                <a:spcPts val="1300"/>
              </a:spcBef>
            </a:pPr>
            <a:r>
              <a:rPr lang="tr-TR" sz="3600" b="1" dirty="0">
                <a:solidFill>
                  <a:srgbClr val="44BCCB"/>
                </a:solidFill>
                <a:latin typeface="Calibri" panose="020F0502020204030204"/>
              </a:rPr>
              <a:t>Risk </a:t>
            </a:r>
            <a:r>
              <a:rPr lang="tr-TR" sz="3600" b="1" dirty="0" smtClean="0">
                <a:solidFill>
                  <a:srgbClr val="44BCCB"/>
                </a:solidFill>
                <a:latin typeface="Calibri" panose="020F0502020204030204"/>
              </a:rPr>
              <a:t>Yönetimi</a:t>
            </a:r>
            <a:br>
              <a:rPr lang="tr-TR" sz="3600" b="1" dirty="0" smtClean="0">
                <a:solidFill>
                  <a:srgbClr val="44BCCB"/>
                </a:solidFill>
                <a:latin typeface="Calibri" panose="020F0502020204030204"/>
              </a:rPr>
            </a:br>
            <a:r>
              <a:rPr lang="tr-TR" sz="2800" b="1" dirty="0">
                <a:solidFill>
                  <a:srgbClr val="002060"/>
                </a:solidFill>
                <a:latin typeface="Calibri" panose="020F0502020204030204"/>
                <a:ea typeface="+mn-ea"/>
                <a:cs typeface="+mn-cs"/>
              </a:rPr>
              <a:t>2</a:t>
            </a:r>
            <a:r>
              <a:rPr lang="tr-TR" sz="2800" b="1" dirty="0" smtClean="0">
                <a:solidFill>
                  <a:srgbClr val="002060"/>
                </a:solidFill>
                <a:latin typeface="Calibri" panose="020F0502020204030204"/>
                <a:ea typeface="+mn-ea"/>
                <a:cs typeface="+mn-cs"/>
              </a:rPr>
              <a:t>.Adım: Risklerin Değerlendirilmesi</a:t>
            </a:r>
            <a:endParaRPr lang="tr-TR" b="1" dirty="0" smtClean="0">
              <a:solidFill>
                <a:srgbClr val="44BCCB"/>
              </a:solidFill>
              <a:latin typeface="+mn-lt"/>
            </a:endParaRPr>
          </a:p>
        </p:txBody>
      </p:sp>
      <p:sp>
        <p:nvSpPr>
          <p:cNvPr id="17" name="Dikdörtgen 16"/>
          <p:cNvSpPr/>
          <p:nvPr/>
        </p:nvSpPr>
        <p:spPr>
          <a:xfrm>
            <a:off x="643823" y="2034711"/>
            <a:ext cx="5825430" cy="1600438"/>
          </a:xfrm>
          <a:prstGeom prst="rect">
            <a:avLst/>
          </a:prstGeom>
        </p:spPr>
        <p:txBody>
          <a:bodyPr wrap="square">
            <a:spAutoFit/>
          </a:bodyPr>
          <a:lstStyle/>
          <a:p>
            <a:pPr marL="342900" indent="-342900">
              <a:buFont typeface="Wingdings" panose="05000000000000000000" pitchFamily="2" charset="2"/>
              <a:buChar char="Ø"/>
            </a:pPr>
            <a:r>
              <a:rPr lang="tr-TR" sz="2000" dirty="0">
                <a:solidFill>
                  <a:srgbClr val="002060"/>
                </a:solidFill>
              </a:rPr>
              <a:t>Riskler, </a:t>
            </a:r>
            <a:r>
              <a:rPr lang="tr-TR" sz="2000" dirty="0" smtClean="0">
                <a:solidFill>
                  <a:srgbClr val="002060"/>
                </a:solidFill>
              </a:rPr>
              <a:t/>
            </a:r>
            <a:br>
              <a:rPr lang="tr-TR" sz="2000" dirty="0" smtClean="0">
                <a:solidFill>
                  <a:srgbClr val="002060"/>
                </a:solidFill>
              </a:rPr>
            </a:br>
            <a:r>
              <a:rPr lang="tr-TR" sz="2000" b="1" dirty="0" smtClean="0">
                <a:solidFill>
                  <a:srgbClr val="002060"/>
                </a:solidFill>
              </a:rPr>
              <a:t>Etki</a:t>
            </a:r>
            <a:r>
              <a:rPr lang="tr-TR" sz="2000" dirty="0" smtClean="0">
                <a:solidFill>
                  <a:srgbClr val="002060"/>
                </a:solidFill>
              </a:rPr>
              <a:t> </a:t>
            </a:r>
            <a:r>
              <a:rPr lang="tr-TR" sz="2000" dirty="0">
                <a:solidFill>
                  <a:srgbClr val="002060"/>
                </a:solidFill>
              </a:rPr>
              <a:t>(faaliyetler üzerindeki önem derecesi</a:t>
            </a:r>
            <a:r>
              <a:rPr lang="tr-TR" sz="2000" dirty="0" smtClean="0">
                <a:solidFill>
                  <a:srgbClr val="002060"/>
                </a:solidFill>
              </a:rPr>
              <a:t>) ve</a:t>
            </a:r>
            <a:r>
              <a:rPr lang="tr-TR" sz="2000" dirty="0">
                <a:solidFill>
                  <a:srgbClr val="002060"/>
                </a:solidFill>
              </a:rPr>
              <a:t> </a:t>
            </a:r>
            <a:r>
              <a:rPr lang="tr-TR" sz="2000" b="1" dirty="0" smtClean="0">
                <a:solidFill>
                  <a:srgbClr val="002060"/>
                </a:solidFill>
              </a:rPr>
              <a:t>Olasılık</a:t>
            </a:r>
            <a:r>
              <a:rPr lang="tr-TR" sz="2000" dirty="0" smtClean="0">
                <a:solidFill>
                  <a:srgbClr val="002060"/>
                </a:solidFill>
              </a:rPr>
              <a:t> </a:t>
            </a:r>
            <a:r>
              <a:rPr lang="tr-TR" sz="2000" dirty="0">
                <a:solidFill>
                  <a:srgbClr val="002060"/>
                </a:solidFill>
              </a:rPr>
              <a:t>(Riskin </a:t>
            </a:r>
            <a:r>
              <a:rPr lang="tr-TR" sz="2000" dirty="0" smtClean="0">
                <a:solidFill>
                  <a:srgbClr val="002060"/>
                </a:solidFill>
              </a:rPr>
              <a:t>gerçekleşme </a:t>
            </a:r>
            <a:r>
              <a:rPr lang="tr-TR" sz="2000" dirty="0">
                <a:solidFill>
                  <a:srgbClr val="002060"/>
                </a:solidFill>
              </a:rPr>
              <a:t>ihtimali</a:t>
            </a:r>
            <a:r>
              <a:rPr lang="tr-TR" sz="2000" dirty="0" smtClean="0">
                <a:solidFill>
                  <a:srgbClr val="002060"/>
                </a:solidFill>
              </a:rPr>
              <a:t>) </a:t>
            </a:r>
            <a:br>
              <a:rPr lang="tr-TR" sz="2000" dirty="0" smtClean="0">
                <a:solidFill>
                  <a:srgbClr val="002060"/>
                </a:solidFill>
              </a:rPr>
            </a:br>
            <a:r>
              <a:rPr lang="tr-TR" sz="2000" dirty="0" smtClean="0">
                <a:solidFill>
                  <a:srgbClr val="002060"/>
                </a:solidFill>
              </a:rPr>
              <a:t>üzerinden değerlendirilir.</a:t>
            </a:r>
            <a:endParaRPr lang="tr-TR" sz="2000" dirty="0">
              <a:solidFill>
                <a:srgbClr val="002060"/>
              </a:solidFill>
            </a:endParaRPr>
          </a:p>
          <a:p>
            <a:endParaRPr lang="tr-TR" dirty="0"/>
          </a:p>
        </p:txBody>
      </p:sp>
    </p:spTree>
    <p:extLst>
      <p:ext uri="{BB962C8B-B14F-4D97-AF65-F5344CB8AC3E}">
        <p14:creationId xmlns:p14="http://schemas.microsoft.com/office/powerpoint/2010/main" val="108614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smtClean="0">
                <a:solidFill>
                  <a:srgbClr val="44BCCB"/>
                </a:solidFill>
                <a:latin typeface="+mn-lt"/>
              </a:rPr>
              <a:t>Eğitimin Amacı</a:t>
            </a:r>
            <a:endParaRPr lang="tr-TR" sz="3600" b="1" dirty="0">
              <a:solidFill>
                <a:srgbClr val="44BCCB"/>
              </a:solidFill>
              <a:latin typeface="+mn-lt"/>
            </a:endParaRPr>
          </a:p>
        </p:txBody>
      </p:sp>
      <p:sp>
        <p:nvSpPr>
          <p:cNvPr id="3" name="İçerik Yer Tutucusu 2"/>
          <p:cNvSpPr>
            <a:spLocks noGrp="1"/>
          </p:cNvSpPr>
          <p:nvPr>
            <p:ph idx="1"/>
          </p:nvPr>
        </p:nvSpPr>
        <p:spPr/>
        <p:txBody>
          <a:bodyPr>
            <a:normAutofit fontScale="92500" lnSpcReduction="10000"/>
          </a:bodyPr>
          <a:lstStyle/>
          <a:p>
            <a:pPr>
              <a:buFont typeface="Wingdings" panose="05000000000000000000" pitchFamily="2" charset="2"/>
              <a:buChar char="ü"/>
            </a:pPr>
            <a:endParaRPr lang="tr-TR" sz="2400" b="1" dirty="0" smtClean="0">
              <a:solidFill>
                <a:srgbClr val="003161"/>
              </a:solidFill>
            </a:endParaRPr>
          </a:p>
          <a:p>
            <a:pPr>
              <a:buFont typeface="Wingdings" panose="05000000000000000000" pitchFamily="2" charset="2"/>
              <a:buChar char="ü"/>
            </a:pPr>
            <a:r>
              <a:rPr lang="tr-TR" sz="2400" b="1" dirty="0" smtClean="0">
                <a:solidFill>
                  <a:srgbClr val="003161"/>
                </a:solidFill>
              </a:rPr>
              <a:t>İç Kontrol Sistemi İzleme ve Değerlendirme Rehberi </a:t>
            </a:r>
            <a:br>
              <a:rPr lang="tr-TR" sz="2400" b="1" dirty="0" smtClean="0">
                <a:solidFill>
                  <a:srgbClr val="003161"/>
                </a:solidFill>
              </a:rPr>
            </a:br>
            <a:r>
              <a:rPr lang="tr-TR" sz="2400" b="1" dirty="0" smtClean="0">
                <a:solidFill>
                  <a:srgbClr val="003161"/>
                </a:solidFill>
              </a:rPr>
              <a:t>(T.C. Hazine ve Maliye Bakanlığı Yürürlük Tarihi: 4 Nisan 2024)</a:t>
            </a:r>
          </a:p>
          <a:p>
            <a:pPr>
              <a:buFont typeface="Wingdings" panose="05000000000000000000" pitchFamily="2" charset="2"/>
              <a:buChar char="ü"/>
            </a:pPr>
            <a:endParaRPr lang="tr-TR" sz="2400" b="1" dirty="0" smtClean="0">
              <a:solidFill>
                <a:srgbClr val="003161"/>
              </a:solidFill>
            </a:endParaRPr>
          </a:p>
          <a:p>
            <a:pPr>
              <a:buFont typeface="Wingdings" panose="05000000000000000000" pitchFamily="2" charset="2"/>
              <a:buChar char="ü"/>
            </a:pPr>
            <a:r>
              <a:rPr lang="tr-TR" sz="2400" b="1" dirty="0" smtClean="0">
                <a:solidFill>
                  <a:srgbClr val="003161"/>
                </a:solidFill>
              </a:rPr>
              <a:t>İç Kontrol Çalışmaları</a:t>
            </a:r>
          </a:p>
          <a:p>
            <a:pPr>
              <a:buFont typeface="Wingdings" panose="05000000000000000000" pitchFamily="2" charset="2"/>
              <a:buChar char="ü"/>
            </a:pPr>
            <a:endParaRPr lang="tr-TR" sz="2400" b="1" dirty="0" smtClean="0">
              <a:solidFill>
                <a:srgbClr val="003161"/>
              </a:solidFill>
            </a:endParaRPr>
          </a:p>
          <a:p>
            <a:pPr>
              <a:buFont typeface="Wingdings" panose="05000000000000000000" pitchFamily="2" charset="2"/>
              <a:buChar char="ü"/>
            </a:pPr>
            <a:r>
              <a:rPr lang="tr-TR" sz="2400" b="1" dirty="0" smtClean="0">
                <a:solidFill>
                  <a:srgbClr val="003161"/>
                </a:solidFill>
              </a:rPr>
              <a:t>Kalite ve İç Kontrol Otomasyonu (KİKSİS) Risk Yönetim Modülü</a:t>
            </a:r>
          </a:p>
          <a:p>
            <a:pPr>
              <a:buFont typeface="Wingdings" panose="05000000000000000000" pitchFamily="2" charset="2"/>
              <a:buChar char="ü"/>
            </a:pPr>
            <a:endParaRPr lang="tr-TR" sz="2400" b="1" dirty="0" smtClean="0">
              <a:solidFill>
                <a:srgbClr val="003161"/>
              </a:solidFill>
            </a:endParaRPr>
          </a:p>
          <a:p>
            <a:pPr>
              <a:buFont typeface="Wingdings" panose="05000000000000000000" pitchFamily="2" charset="2"/>
              <a:buChar char="ü"/>
            </a:pPr>
            <a:r>
              <a:rPr lang="tr-TR" sz="2400" b="1" dirty="0" smtClean="0">
                <a:solidFill>
                  <a:srgbClr val="003161"/>
                </a:solidFill>
              </a:rPr>
              <a:t>Birimlerden Beklentiler </a:t>
            </a:r>
          </a:p>
          <a:p>
            <a:pPr>
              <a:buFont typeface="Wingdings" panose="05000000000000000000" pitchFamily="2" charset="2"/>
              <a:buChar char="ü"/>
            </a:pPr>
            <a:endParaRPr lang="tr-TR" sz="2400" b="1" dirty="0" smtClean="0">
              <a:solidFill>
                <a:srgbClr val="003161"/>
              </a:solidFill>
            </a:endParaRPr>
          </a:p>
          <a:p>
            <a:pPr>
              <a:buFont typeface="Wingdings" panose="05000000000000000000" pitchFamily="2" charset="2"/>
              <a:buChar char="ü"/>
            </a:pPr>
            <a:r>
              <a:rPr lang="tr-TR" sz="2400" b="1" dirty="0" smtClean="0">
                <a:solidFill>
                  <a:srgbClr val="003161"/>
                </a:solidFill>
              </a:rPr>
              <a:t>Görüş, Öneri ve Sorular</a:t>
            </a:r>
            <a:endParaRPr lang="tr-TR" sz="2400" b="1" dirty="0">
              <a:solidFill>
                <a:srgbClr val="003161"/>
              </a:solidFill>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sp>
        <p:nvSpPr>
          <p:cNvPr id="6" name="İçerik Yer Tutucusu 2"/>
          <p:cNvSpPr txBox="1">
            <a:spLocks/>
          </p:cNvSpPr>
          <p:nvPr/>
        </p:nvSpPr>
        <p:spPr>
          <a:xfrm>
            <a:off x="838200" y="1968376"/>
            <a:ext cx="5870236" cy="377331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buClr>
                <a:srgbClr val="40BAD2"/>
              </a:buClr>
            </a:pPr>
            <a:endParaRPr lang="tr-TR" sz="2400" dirty="0">
              <a:solidFill>
                <a:srgbClr val="003161"/>
              </a:solidFill>
            </a:endParaRPr>
          </a:p>
        </p:txBody>
      </p:sp>
    </p:spTree>
    <p:extLst>
      <p:ext uri="{BB962C8B-B14F-4D97-AF65-F5344CB8AC3E}">
        <p14:creationId xmlns:p14="http://schemas.microsoft.com/office/powerpoint/2010/main" val="2994573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sp>
        <p:nvSpPr>
          <p:cNvPr id="7" name="İçerik Yer Tutucusu 6"/>
          <p:cNvSpPr>
            <a:spLocks noGrp="1"/>
          </p:cNvSpPr>
          <p:nvPr>
            <p:ph idx="1"/>
          </p:nvPr>
        </p:nvSpPr>
        <p:spPr>
          <a:xfrm>
            <a:off x="838200" y="2021991"/>
            <a:ext cx="10515600" cy="3767163"/>
          </a:xfrm>
        </p:spPr>
        <p:txBody>
          <a:bodyPr/>
          <a:lstStyle/>
          <a:p>
            <a:pPr marL="0" indent="0" algn="ctr">
              <a:buNone/>
            </a:pPr>
            <a:r>
              <a:rPr lang="tr-TR" sz="2400" dirty="0" smtClean="0">
                <a:solidFill>
                  <a:srgbClr val="002060"/>
                </a:solidFill>
              </a:rPr>
              <a:t>Risk değerlendirildikten sonra riske yönelik dört alternatif karar alınabilir:</a:t>
            </a:r>
            <a:endParaRPr lang="tr-TR" sz="2400" dirty="0"/>
          </a:p>
          <a:p>
            <a:pPr algn="ctr"/>
            <a:endParaRPr lang="tr-TR" dirty="0"/>
          </a:p>
        </p:txBody>
      </p:sp>
      <p:sp>
        <p:nvSpPr>
          <p:cNvPr id="10" name="Yuvarlatılmış Dikdörtgen 9"/>
          <p:cNvSpPr/>
          <p:nvPr/>
        </p:nvSpPr>
        <p:spPr>
          <a:xfrm>
            <a:off x="2347995" y="3072892"/>
            <a:ext cx="2572718" cy="650929"/>
          </a:xfrm>
          <a:prstGeom prst="round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002060"/>
                </a:solidFill>
              </a:rPr>
              <a:t>Riski Azaltmak</a:t>
            </a:r>
          </a:p>
        </p:txBody>
      </p:sp>
      <p:sp>
        <p:nvSpPr>
          <p:cNvPr id="11" name="Yuvarlatılmış Dikdörtgen 10"/>
          <p:cNvSpPr/>
          <p:nvPr/>
        </p:nvSpPr>
        <p:spPr>
          <a:xfrm>
            <a:off x="2347995" y="3761712"/>
            <a:ext cx="2572718" cy="650929"/>
          </a:xfrm>
          <a:prstGeom prst="round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002060"/>
                </a:solidFill>
              </a:rPr>
              <a:t>Riskten Kaçınmak</a:t>
            </a:r>
          </a:p>
        </p:txBody>
      </p:sp>
      <p:sp>
        <p:nvSpPr>
          <p:cNvPr id="12" name="Yuvarlatılmış Dikdörtgen 11"/>
          <p:cNvSpPr/>
          <p:nvPr/>
        </p:nvSpPr>
        <p:spPr>
          <a:xfrm>
            <a:off x="2347995" y="4468276"/>
            <a:ext cx="2572718" cy="650929"/>
          </a:xfrm>
          <a:prstGeom prst="round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002060"/>
                </a:solidFill>
              </a:rPr>
              <a:t>Riski Devretmek</a:t>
            </a:r>
          </a:p>
        </p:txBody>
      </p:sp>
      <p:sp>
        <p:nvSpPr>
          <p:cNvPr id="13" name="Yuvarlatılmış Dikdörtgen 12"/>
          <p:cNvSpPr/>
          <p:nvPr/>
        </p:nvSpPr>
        <p:spPr>
          <a:xfrm>
            <a:off x="2347995" y="5170853"/>
            <a:ext cx="2572718" cy="650929"/>
          </a:xfrm>
          <a:prstGeom prst="round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002060"/>
                </a:solidFill>
              </a:rPr>
              <a:t>Riski Kabul Etmek </a:t>
            </a:r>
          </a:p>
        </p:txBody>
      </p:sp>
      <p:cxnSp>
        <p:nvCxnSpPr>
          <p:cNvPr id="17" name="Düz Bağlayıcı 16"/>
          <p:cNvCxnSpPr/>
          <p:nvPr/>
        </p:nvCxnSpPr>
        <p:spPr>
          <a:xfrm>
            <a:off x="4920713" y="3363131"/>
            <a:ext cx="1100380" cy="422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Düz Bağlayıcı 27"/>
          <p:cNvCxnSpPr>
            <a:endCxn id="42" idx="4"/>
          </p:cNvCxnSpPr>
          <p:nvPr/>
        </p:nvCxnSpPr>
        <p:spPr>
          <a:xfrm flipH="1">
            <a:off x="6005593" y="3372124"/>
            <a:ext cx="3" cy="192271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5912604" y="3332135"/>
            <a:ext cx="185979" cy="123987"/>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002060"/>
              </a:solidFill>
            </a:endParaRPr>
          </a:p>
        </p:txBody>
      </p:sp>
      <p:sp>
        <p:nvSpPr>
          <p:cNvPr id="40" name="Oval 39"/>
          <p:cNvSpPr/>
          <p:nvPr/>
        </p:nvSpPr>
        <p:spPr>
          <a:xfrm>
            <a:off x="5928103" y="3990276"/>
            <a:ext cx="185979" cy="123987"/>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002060"/>
              </a:solidFill>
            </a:endParaRPr>
          </a:p>
        </p:txBody>
      </p:sp>
      <p:sp>
        <p:nvSpPr>
          <p:cNvPr id="41" name="Oval 40"/>
          <p:cNvSpPr/>
          <p:nvPr/>
        </p:nvSpPr>
        <p:spPr>
          <a:xfrm>
            <a:off x="5912603" y="4581029"/>
            <a:ext cx="185979" cy="123987"/>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002060"/>
              </a:solidFill>
            </a:endParaRPr>
          </a:p>
        </p:txBody>
      </p:sp>
      <p:sp>
        <p:nvSpPr>
          <p:cNvPr id="42" name="Oval 41"/>
          <p:cNvSpPr/>
          <p:nvPr/>
        </p:nvSpPr>
        <p:spPr>
          <a:xfrm>
            <a:off x="5912603" y="5170853"/>
            <a:ext cx="185979" cy="123987"/>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002060"/>
              </a:solidFill>
            </a:endParaRPr>
          </a:p>
        </p:txBody>
      </p:sp>
      <p:sp>
        <p:nvSpPr>
          <p:cNvPr id="43" name="Dikdörtgen 42"/>
          <p:cNvSpPr/>
          <p:nvPr/>
        </p:nvSpPr>
        <p:spPr>
          <a:xfrm>
            <a:off x="1384556" y="3791047"/>
            <a:ext cx="3985607" cy="2200759"/>
          </a:xfrm>
          <a:prstGeom prst="rect">
            <a:avLst/>
          </a:prstGeom>
          <a:solidFill>
            <a:schemeClr val="bg1">
              <a:alpha val="7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Metin kutusu 43"/>
          <p:cNvSpPr txBox="1"/>
          <p:nvPr/>
        </p:nvSpPr>
        <p:spPr>
          <a:xfrm>
            <a:off x="6030114" y="3207358"/>
            <a:ext cx="3890074" cy="2862322"/>
          </a:xfrm>
          <a:prstGeom prst="rect">
            <a:avLst/>
          </a:prstGeom>
          <a:noFill/>
        </p:spPr>
        <p:txBody>
          <a:bodyPr wrap="square" rtlCol="0">
            <a:spAutoFit/>
          </a:bodyPr>
          <a:lstStyle/>
          <a:p>
            <a:r>
              <a:rPr lang="tr-TR" sz="2000" b="1" dirty="0" smtClean="0">
                <a:solidFill>
                  <a:srgbClr val="002060"/>
                </a:solidFill>
              </a:rPr>
              <a:t>Önleyici Kontrol Faaliyetleri</a:t>
            </a:r>
          </a:p>
          <a:p>
            <a:endParaRPr lang="tr-TR" sz="2000" b="1" dirty="0" smtClean="0">
              <a:solidFill>
                <a:srgbClr val="002060"/>
              </a:solidFill>
            </a:endParaRPr>
          </a:p>
          <a:p>
            <a:r>
              <a:rPr lang="tr-TR" sz="2000" b="1" dirty="0" smtClean="0">
                <a:solidFill>
                  <a:srgbClr val="002060"/>
                </a:solidFill>
              </a:rPr>
              <a:t>Yönlendirici Kontrol Faaliyetleri</a:t>
            </a:r>
          </a:p>
          <a:p>
            <a:endParaRPr lang="tr-TR" sz="2000" b="1" dirty="0" smtClean="0">
              <a:solidFill>
                <a:srgbClr val="002060"/>
              </a:solidFill>
            </a:endParaRPr>
          </a:p>
          <a:p>
            <a:r>
              <a:rPr lang="tr-TR" sz="2000" b="1" dirty="0" smtClean="0">
                <a:solidFill>
                  <a:srgbClr val="002060"/>
                </a:solidFill>
              </a:rPr>
              <a:t>Tespit Edici Kontrol Faaliyetleri</a:t>
            </a:r>
          </a:p>
          <a:p>
            <a:endParaRPr lang="tr-TR" sz="2000" b="1" dirty="0">
              <a:solidFill>
                <a:srgbClr val="002060"/>
              </a:solidFill>
            </a:endParaRPr>
          </a:p>
          <a:p>
            <a:r>
              <a:rPr lang="tr-TR" sz="2000" b="1" dirty="0" smtClean="0">
                <a:solidFill>
                  <a:srgbClr val="002060"/>
                </a:solidFill>
              </a:rPr>
              <a:t>Düzeltici Kontrol Faaliyetleri</a:t>
            </a:r>
          </a:p>
          <a:p>
            <a:endParaRPr lang="tr-TR" sz="2000" b="1" dirty="0">
              <a:solidFill>
                <a:srgbClr val="002060"/>
              </a:solidFill>
            </a:endParaRPr>
          </a:p>
          <a:p>
            <a:endParaRPr lang="tr-TR" sz="2000" b="1" dirty="0">
              <a:solidFill>
                <a:srgbClr val="002060"/>
              </a:solidFill>
            </a:endParaRPr>
          </a:p>
        </p:txBody>
      </p:sp>
      <p:sp>
        <p:nvSpPr>
          <p:cNvPr id="47" name="Unvan 1"/>
          <p:cNvSpPr>
            <a:spLocks noGrp="1"/>
          </p:cNvSpPr>
          <p:nvPr>
            <p:ph type="title"/>
          </p:nvPr>
        </p:nvSpPr>
        <p:spPr>
          <a:xfrm>
            <a:off x="838200" y="365125"/>
            <a:ext cx="10515600" cy="1325563"/>
          </a:xfrm>
        </p:spPr>
        <p:txBody>
          <a:bodyPr>
            <a:normAutofit/>
          </a:bodyPr>
          <a:lstStyle/>
          <a:p>
            <a:pPr lvl="0" algn="ctr">
              <a:lnSpc>
                <a:spcPct val="85000"/>
              </a:lnSpc>
              <a:spcBef>
                <a:spcPts val="1300"/>
              </a:spcBef>
            </a:pPr>
            <a:r>
              <a:rPr lang="tr-TR" sz="3600" b="1" dirty="0">
                <a:solidFill>
                  <a:srgbClr val="44BCCB"/>
                </a:solidFill>
                <a:latin typeface="Calibri" panose="020F0502020204030204"/>
              </a:rPr>
              <a:t>Risk </a:t>
            </a:r>
            <a:r>
              <a:rPr lang="tr-TR" sz="3600" b="1" dirty="0" smtClean="0">
                <a:solidFill>
                  <a:srgbClr val="44BCCB"/>
                </a:solidFill>
                <a:latin typeface="Calibri" panose="020F0502020204030204"/>
              </a:rPr>
              <a:t>Yönetimi</a:t>
            </a:r>
            <a:br>
              <a:rPr lang="tr-TR" sz="3600" b="1" dirty="0" smtClean="0">
                <a:solidFill>
                  <a:srgbClr val="44BCCB"/>
                </a:solidFill>
                <a:latin typeface="Calibri" panose="020F0502020204030204"/>
              </a:rPr>
            </a:br>
            <a:r>
              <a:rPr lang="tr-TR" sz="2800" b="1" dirty="0" smtClean="0">
                <a:solidFill>
                  <a:srgbClr val="002060"/>
                </a:solidFill>
                <a:latin typeface="Calibri" panose="020F0502020204030204"/>
                <a:ea typeface="+mn-ea"/>
                <a:cs typeface="+mn-cs"/>
              </a:rPr>
              <a:t>3.Adım: Riske Yönelik Alınacak Kararın Belirlenmesi</a:t>
            </a:r>
            <a:endParaRPr lang="tr-TR" b="1" dirty="0" smtClean="0">
              <a:solidFill>
                <a:srgbClr val="44BCCB"/>
              </a:solidFill>
              <a:latin typeface="+mn-lt"/>
            </a:endParaRPr>
          </a:p>
        </p:txBody>
      </p:sp>
    </p:spTree>
    <p:extLst>
      <p:ext uri="{BB962C8B-B14F-4D97-AF65-F5344CB8AC3E}">
        <p14:creationId xmlns:p14="http://schemas.microsoft.com/office/powerpoint/2010/main" val="205956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down)">
                                      <p:cBhvr>
                                        <p:cTn id="29" dur="50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down)">
                                      <p:cBhvr>
                                        <p:cTn id="34" dur="500"/>
                                        <p:tgtEl>
                                          <p:spTgt spid="28"/>
                                        </p:tgtEl>
                                      </p:cBhvr>
                                    </p:animEffect>
                                  </p:childTnLst>
                                </p:cTn>
                              </p:par>
                              <p:par>
                                <p:cTn id="35" presetID="18" presetClass="entr" presetSubtype="6"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strips(downRight)">
                                      <p:cBhvr>
                                        <p:cTn id="37" dur="500"/>
                                        <p:tgtEl>
                                          <p:spTgt spid="39"/>
                                        </p:tgtEl>
                                      </p:cBhvr>
                                    </p:animEffect>
                                  </p:childTnLst>
                                </p:cTn>
                              </p:par>
                              <p:par>
                                <p:cTn id="38" presetID="18" presetClass="entr" presetSubtype="6"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strips(downRight)">
                                      <p:cBhvr>
                                        <p:cTn id="40" dur="500"/>
                                        <p:tgtEl>
                                          <p:spTgt spid="40"/>
                                        </p:tgtEl>
                                      </p:cBhvr>
                                    </p:animEffect>
                                  </p:childTnLst>
                                </p:cTn>
                              </p:par>
                              <p:par>
                                <p:cTn id="41" presetID="18" presetClass="entr" presetSubtype="6"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strips(downRight)">
                                      <p:cBhvr>
                                        <p:cTn id="43" dur="500"/>
                                        <p:tgtEl>
                                          <p:spTgt spid="41"/>
                                        </p:tgtEl>
                                      </p:cBhvr>
                                    </p:animEffect>
                                  </p:childTnLst>
                                </p:cTn>
                              </p:par>
                              <p:par>
                                <p:cTn id="44" presetID="18" presetClass="entr" presetSubtype="6"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strips(downRight)">
                                      <p:cBhvr>
                                        <p:cTn id="46" dur="500"/>
                                        <p:tgtEl>
                                          <p:spTgt spid="42"/>
                                        </p:tgtEl>
                                      </p:cBhvr>
                                    </p:animEffect>
                                  </p:childTnLst>
                                </p:cTn>
                              </p:par>
                              <p:par>
                                <p:cTn id="47" presetID="18" presetClass="entr" presetSubtype="6"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strips(downRight)">
                                      <p:cBhvr>
                                        <p:cTn id="49" dur="500"/>
                                        <p:tgtEl>
                                          <p:spTgt spid="17"/>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animBg="1"/>
      <p:bldP spid="11" grpId="0" animBg="1"/>
      <p:bldP spid="12" grpId="0" animBg="1"/>
      <p:bldP spid="13" grpId="0" animBg="1"/>
      <p:bldP spid="39" grpId="0" animBg="1"/>
      <p:bldP spid="40" grpId="0" animBg="1"/>
      <p:bldP spid="41" grpId="0" animBg="1"/>
      <p:bldP spid="42" grpId="0" animBg="1"/>
      <p:bldP spid="43" grpId="0" animBg="1"/>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sp>
        <p:nvSpPr>
          <p:cNvPr id="3" name="İçerik Yer Tutucusu 2"/>
          <p:cNvSpPr>
            <a:spLocks noGrp="1"/>
          </p:cNvSpPr>
          <p:nvPr>
            <p:ph idx="1"/>
          </p:nvPr>
        </p:nvSpPr>
        <p:spPr>
          <a:xfrm>
            <a:off x="488195" y="2495225"/>
            <a:ext cx="4734733" cy="3378631"/>
          </a:xfrm>
        </p:spPr>
        <p:txBody>
          <a:bodyPr>
            <a:noAutofit/>
          </a:bodyPr>
          <a:lstStyle/>
          <a:p>
            <a:pPr>
              <a:buFont typeface="Wingdings" panose="05000000000000000000" pitchFamily="2" charset="2"/>
              <a:buChar char="Ø"/>
            </a:pPr>
            <a:r>
              <a:rPr lang="tr-TR" sz="2000" dirty="0" smtClean="0">
                <a:solidFill>
                  <a:srgbClr val="002060"/>
                </a:solidFill>
              </a:rPr>
              <a:t>Kontrol faaliyetlerinin değerlendirilmesinde mevcut risk yönetim (kontrol) faaliyetleri yeterliliği tablosu dikkate alınır.</a:t>
            </a:r>
          </a:p>
          <a:p>
            <a:pPr marL="0" indent="0">
              <a:buNone/>
            </a:pPr>
            <a:endParaRPr lang="tr-TR" sz="2000" dirty="0">
              <a:solidFill>
                <a:srgbClr val="002060"/>
              </a:solidFill>
            </a:endParaRPr>
          </a:p>
          <a:p>
            <a:pPr>
              <a:buFont typeface="Wingdings" panose="05000000000000000000" pitchFamily="2" charset="2"/>
              <a:buChar char="Ø"/>
            </a:pPr>
            <a:r>
              <a:rPr lang="tr-TR" sz="2000" dirty="0" smtClean="0">
                <a:solidFill>
                  <a:srgbClr val="002060"/>
                </a:solidFill>
              </a:rPr>
              <a:t>Bu değerlendirme, kontrol faaliyetine ilişkin belirlenen periyodun sonunda yapılır.</a:t>
            </a:r>
          </a:p>
          <a:p>
            <a:pPr>
              <a:buFont typeface="Wingdings" panose="05000000000000000000" pitchFamily="2" charset="2"/>
              <a:buChar char="Ø"/>
            </a:pPr>
            <a:endParaRPr lang="tr-TR" sz="2000" dirty="0">
              <a:solidFill>
                <a:srgbClr val="002060"/>
              </a:solidFill>
            </a:endParaRPr>
          </a:p>
        </p:txBody>
      </p:sp>
      <p:graphicFrame>
        <p:nvGraphicFramePr>
          <p:cNvPr id="6" name="Tablo 5"/>
          <p:cNvGraphicFramePr>
            <a:graphicFrameLocks noGrp="1"/>
          </p:cNvGraphicFramePr>
          <p:nvPr/>
        </p:nvGraphicFramePr>
        <p:xfrm>
          <a:off x="5632333" y="2163928"/>
          <a:ext cx="5913906" cy="4041226"/>
        </p:xfrm>
        <a:graphic>
          <a:graphicData uri="http://schemas.openxmlformats.org/drawingml/2006/table">
            <a:tbl>
              <a:tblPr firstRow="1" firstCol="1" bandRow="1"/>
              <a:tblGrid>
                <a:gridCol w="1198397">
                  <a:extLst>
                    <a:ext uri="{9D8B030D-6E8A-4147-A177-3AD203B41FA5}">
                      <a16:colId xmlns:a16="http://schemas.microsoft.com/office/drawing/2014/main" val="20000"/>
                    </a:ext>
                  </a:extLst>
                </a:gridCol>
                <a:gridCol w="1115477">
                  <a:extLst>
                    <a:ext uri="{9D8B030D-6E8A-4147-A177-3AD203B41FA5}">
                      <a16:colId xmlns:a16="http://schemas.microsoft.com/office/drawing/2014/main" val="20001"/>
                    </a:ext>
                  </a:extLst>
                </a:gridCol>
                <a:gridCol w="3600032">
                  <a:extLst>
                    <a:ext uri="{9D8B030D-6E8A-4147-A177-3AD203B41FA5}">
                      <a16:colId xmlns:a16="http://schemas.microsoft.com/office/drawing/2014/main" val="20002"/>
                    </a:ext>
                  </a:extLst>
                </a:gridCol>
              </a:tblGrid>
              <a:tr h="912402">
                <a:tc>
                  <a:txBody>
                    <a:bodyPr/>
                    <a:lstStyle/>
                    <a:p>
                      <a:pPr marL="234315" marR="3810" indent="-234315" algn="just">
                        <a:lnSpc>
                          <a:spcPct val="105000"/>
                        </a:lnSpc>
                        <a:spcAft>
                          <a:spcPts val="0"/>
                        </a:spcAft>
                      </a:pPr>
                      <a:r>
                        <a:rPr lang="tr-TR" sz="1000" b="1" dirty="0">
                          <a:effectLst/>
                          <a:latin typeface="Times New Roman" panose="02020603050405020304" pitchFamily="18" charset="0"/>
                          <a:ea typeface="Calibri" panose="020F0502020204030204" pitchFamily="34" charset="0"/>
                          <a:cs typeface="Times New Roman" panose="02020603050405020304" pitchFamily="18" charset="0"/>
                        </a:rPr>
                        <a:t>YETERLİLİK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234315" marR="3810" indent="-234315" algn="just">
                        <a:lnSpc>
                          <a:spcPct val="105000"/>
                        </a:lnSpc>
                        <a:spcAft>
                          <a:spcPts val="0"/>
                        </a:spcAft>
                      </a:pPr>
                      <a:r>
                        <a:rPr lang="tr-TR" sz="1000" b="1" dirty="0">
                          <a:effectLst/>
                          <a:latin typeface="Times New Roman" panose="02020603050405020304" pitchFamily="18" charset="0"/>
                          <a:ea typeface="Calibri" panose="020F0502020204030204" pitchFamily="34" charset="0"/>
                          <a:cs typeface="Times New Roman" panose="02020603050405020304" pitchFamily="18" charset="0"/>
                        </a:rPr>
                        <a:t>KATSAYISI</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771" marR="597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 indent="69215" algn="ctr">
                        <a:lnSpc>
                          <a:spcPct val="105000"/>
                        </a:lnSpc>
                        <a:spcAft>
                          <a:spcPts val="0"/>
                        </a:spcAft>
                      </a:pPr>
                      <a:r>
                        <a:rPr lang="tr-TR" sz="1000" b="1" dirty="0">
                          <a:effectLst/>
                          <a:latin typeface="Times New Roman" panose="02020603050405020304" pitchFamily="18" charset="0"/>
                          <a:ea typeface="Calibri" panose="020F0502020204030204" pitchFamily="34" charset="0"/>
                          <a:cs typeface="Times New Roman" panose="02020603050405020304" pitchFamily="18" charset="0"/>
                        </a:rPr>
                        <a:t>MEVCUT RİSK YÖNETİMİ </a:t>
                      </a:r>
                      <a:r>
                        <a:rPr lang="tr-TR" sz="1000" b="1" dirty="0" smtClean="0">
                          <a:effectLst/>
                          <a:latin typeface="Times New Roman" panose="02020603050405020304" pitchFamily="18" charset="0"/>
                          <a:ea typeface="Calibri" panose="020F0502020204030204" pitchFamily="34" charset="0"/>
                          <a:cs typeface="Times New Roman" panose="02020603050405020304" pitchFamily="18" charset="0"/>
                        </a:rPr>
                        <a:t>FAAL. </a:t>
                      </a:r>
                      <a:r>
                        <a:rPr lang="tr-TR" sz="1000" b="1" dirty="0">
                          <a:effectLst/>
                          <a:latin typeface="Times New Roman" panose="02020603050405020304" pitchFamily="18" charset="0"/>
                          <a:ea typeface="Calibri" panose="020F0502020204030204" pitchFamily="34" charset="0"/>
                          <a:cs typeface="Times New Roman" panose="02020603050405020304" pitchFamily="18" charset="0"/>
                        </a:rPr>
                        <a:t>YETERLİLİĞİ</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771" marR="59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0"/>
                        </a:spcAft>
                      </a:pPr>
                      <a:r>
                        <a:rPr lang="tr-TR" sz="1000" b="1" dirty="0">
                          <a:effectLst/>
                          <a:latin typeface="Times New Roman" panose="02020603050405020304" pitchFamily="18" charset="0"/>
                          <a:ea typeface="Calibri" panose="020F0502020204030204" pitchFamily="34" charset="0"/>
                          <a:cs typeface="Times New Roman" panose="02020603050405020304" pitchFamily="18" charset="0"/>
                        </a:rPr>
                        <a:t>AÇIKLAMA</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771" marR="59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8268">
                <a:tc>
                  <a:txBody>
                    <a:bodyPr/>
                    <a:lstStyle/>
                    <a:p>
                      <a:pPr algn="ctr">
                        <a:lnSpc>
                          <a:spcPct val="105000"/>
                        </a:lnSpc>
                        <a:spcAft>
                          <a:spcPts val="0"/>
                        </a:spcAft>
                      </a:pPr>
                      <a:r>
                        <a:rPr lang="tr-TR" sz="10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0"/>
                        </a:spcAft>
                      </a:pPr>
                      <a:r>
                        <a:rPr lang="tr-TR" sz="1000" b="1">
                          <a:effectLst/>
                          <a:latin typeface="Times New Roman" panose="02020603050405020304" pitchFamily="18" charset="0"/>
                          <a:ea typeface="Calibri" panose="020F0502020204030204" pitchFamily="34" charset="0"/>
                          <a:cs typeface="Times New Roman" panose="02020603050405020304" pitchFamily="18" charset="0"/>
                        </a:rPr>
                        <a:t>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9771" marR="597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5000"/>
                        </a:lnSpc>
                        <a:spcAft>
                          <a:spcPts val="0"/>
                        </a:spcAft>
                      </a:pPr>
                      <a:r>
                        <a:rPr lang="tr-TR" sz="1000" b="1" dirty="0">
                          <a:solidFill>
                            <a:srgbClr val="92D050"/>
                          </a:solidFill>
                          <a:effectLst/>
                          <a:latin typeface="Times New Roman" panose="02020603050405020304" pitchFamily="18" charset="0"/>
                          <a:ea typeface="Calibri" panose="020F0502020204030204" pitchFamily="34" charset="0"/>
                          <a:cs typeface="Times New Roman" panose="02020603050405020304" pitchFamily="18" charset="0"/>
                        </a:rPr>
                        <a:t>YETERLİ</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771" marR="59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810" algn="just">
                        <a:lnSpc>
                          <a:spcPct val="105000"/>
                        </a:lnSpc>
                        <a:spcAft>
                          <a:spcPts val="0"/>
                        </a:spcAft>
                      </a:pPr>
                      <a:r>
                        <a:rPr lang="tr-TR" sz="1000">
                          <a:effectLst/>
                          <a:latin typeface="Times New Roman" panose="02020603050405020304" pitchFamily="18" charset="0"/>
                          <a:ea typeface="Calibri" panose="020F0502020204030204" pitchFamily="34" charset="0"/>
                          <a:cs typeface="Times New Roman" panose="02020603050405020304" pitchFamily="18" charset="0"/>
                        </a:rPr>
                        <a:t>Riske ilişkin yeterli ve etkin önleyici risk yönetimi faaliyetleri mevcuttur. Mevcut risk yönetimi faaliyetlerinin etkin ve yeterli olduğuna ilişkin üst yönetimin makul güvencesi bulunmaktadır.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9771" marR="597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08268">
                <a:tc>
                  <a:txBody>
                    <a:bodyPr/>
                    <a:lstStyle/>
                    <a:p>
                      <a:pPr algn="ctr">
                        <a:lnSpc>
                          <a:spcPct val="105000"/>
                        </a:lnSpc>
                        <a:spcAft>
                          <a:spcPts val="0"/>
                        </a:spcAft>
                      </a:pPr>
                      <a:r>
                        <a:rPr lang="tr-TR" sz="10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0"/>
                        </a:spcAft>
                      </a:pPr>
                      <a:r>
                        <a:rPr lang="tr-TR" sz="1000" b="1">
                          <a:effectLst/>
                          <a:latin typeface="Times New Roman" panose="02020603050405020304" pitchFamily="18" charset="0"/>
                          <a:ea typeface="Calibri" panose="020F0502020204030204" pitchFamily="34" charset="0"/>
                          <a:cs typeface="Times New Roman" panose="02020603050405020304" pitchFamily="18" charset="0"/>
                        </a:rPr>
                        <a:t>0,4</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9771" marR="597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5000"/>
                        </a:lnSpc>
                        <a:spcAft>
                          <a:spcPts val="0"/>
                        </a:spcAft>
                      </a:pPr>
                      <a:r>
                        <a:rPr lang="tr-TR" sz="1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KISMEN YETERLİ</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771" marR="59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810" algn="just">
                        <a:lnSpc>
                          <a:spcPct val="105000"/>
                        </a:lnSpc>
                        <a:spcAft>
                          <a:spcPts val="0"/>
                        </a:spcAft>
                      </a:pPr>
                      <a:r>
                        <a:rPr lang="tr-TR" sz="1000">
                          <a:effectLst/>
                          <a:latin typeface="Times New Roman" panose="02020603050405020304" pitchFamily="18" charset="0"/>
                          <a:ea typeface="Calibri" panose="020F0502020204030204" pitchFamily="34" charset="0"/>
                          <a:cs typeface="Times New Roman" panose="02020603050405020304" pitchFamily="18" charset="0"/>
                        </a:rPr>
                        <a:t>Mevcut risk yönetimi faaliyetleri kısmen yeterlidir. Söz konusu risk yönetimi faaliyetlerinin riskin etkisini ve/veya olasılığını azaltmaya yönelik olarak geliştirilmesi ya da ek önlemlerin tasarlanması gerekmektedir.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9771" marR="597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60336">
                <a:tc>
                  <a:txBody>
                    <a:bodyPr/>
                    <a:lstStyle/>
                    <a:p>
                      <a:pPr algn="ctr">
                        <a:lnSpc>
                          <a:spcPct val="105000"/>
                        </a:lnSpc>
                        <a:spcAft>
                          <a:spcPts val="0"/>
                        </a:spcAft>
                      </a:pPr>
                      <a:r>
                        <a:rPr lang="tr-TR" sz="10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0"/>
                        </a:spcAft>
                      </a:pPr>
                      <a:r>
                        <a:rPr lang="tr-TR" sz="1000" b="1">
                          <a:effectLst/>
                          <a:latin typeface="Times New Roman" panose="02020603050405020304" pitchFamily="18" charset="0"/>
                          <a:ea typeface="Calibri" panose="020F0502020204030204" pitchFamily="34" charset="0"/>
                          <a:cs typeface="Times New Roman" panose="02020603050405020304" pitchFamily="18" charset="0"/>
                        </a:rPr>
                        <a:t>0,8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9771" marR="597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33"/>
                    </a:solidFill>
                  </a:tcPr>
                </a:tc>
                <a:tc>
                  <a:txBody>
                    <a:bodyPr/>
                    <a:lstStyle/>
                    <a:p>
                      <a:pPr algn="ctr">
                        <a:lnSpc>
                          <a:spcPct val="105000"/>
                        </a:lnSpc>
                        <a:spcAft>
                          <a:spcPts val="0"/>
                        </a:spcAft>
                      </a:pPr>
                      <a:r>
                        <a:rPr lang="tr-TR" sz="1000" b="1" dirty="0">
                          <a:solidFill>
                            <a:srgbClr val="FF3333"/>
                          </a:solidFill>
                          <a:effectLst/>
                          <a:latin typeface="Times New Roman" panose="02020603050405020304" pitchFamily="18" charset="0"/>
                          <a:ea typeface="Calibri" panose="020F0502020204030204" pitchFamily="34" charset="0"/>
                          <a:cs typeface="Times New Roman" panose="02020603050405020304" pitchFamily="18" charset="0"/>
                        </a:rPr>
                        <a:t>ZAYIF</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771" marR="59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810" algn="just">
                        <a:lnSpc>
                          <a:spcPct val="105000"/>
                        </a:lnSpc>
                        <a:spcAft>
                          <a:spcPts val="0"/>
                        </a:spcAft>
                      </a:pPr>
                      <a:r>
                        <a:rPr lang="tr-TR" sz="1000">
                          <a:effectLst/>
                          <a:latin typeface="Times New Roman" panose="02020603050405020304" pitchFamily="18" charset="0"/>
                          <a:ea typeface="Calibri" panose="020F0502020204030204" pitchFamily="34" charset="0"/>
                          <a:cs typeface="Times New Roman" panose="02020603050405020304" pitchFamily="18" charset="0"/>
                        </a:rPr>
                        <a:t>Mevcut risk yönetimi faaliyetleri riskin seviyesini kabul edilebilir seviyeye indirecek şekilde tasarlanmamış veya işletilmemektedir. Riskin etki ve olasılık seviyeleri göz önünde bulundurularak bunları azaltmaya yönelik önlemler alınması gerekmektedir.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9771" marR="597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64469">
                <a:tc>
                  <a:txBody>
                    <a:bodyPr/>
                    <a:lstStyle/>
                    <a:p>
                      <a:pPr algn="ctr">
                        <a:lnSpc>
                          <a:spcPct val="105000"/>
                        </a:lnSpc>
                        <a:spcAft>
                          <a:spcPts val="0"/>
                        </a:spcAft>
                      </a:pPr>
                      <a:r>
                        <a:rPr lang="tr-TR" sz="10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0"/>
                        </a:spcAft>
                      </a:pPr>
                      <a:r>
                        <a:rPr lang="tr-TR" sz="10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0"/>
                        </a:spcAft>
                      </a:pPr>
                      <a:r>
                        <a:rPr lang="tr-TR" sz="1000" b="1">
                          <a:effectLst/>
                          <a:latin typeface="Times New Roman" panose="02020603050405020304" pitchFamily="18" charset="0"/>
                          <a:ea typeface="Calibri" panose="020F0502020204030204" pitchFamily="34" charset="0"/>
                          <a:cs typeface="Times New Roman" panose="02020603050405020304" pitchFamily="18" charset="0"/>
                        </a:rPr>
                        <a:t>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9771" marR="597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0000"/>
                    </a:solidFill>
                  </a:tcPr>
                </a:tc>
                <a:tc>
                  <a:txBody>
                    <a:bodyPr/>
                    <a:lstStyle/>
                    <a:p>
                      <a:pPr algn="ctr">
                        <a:lnSpc>
                          <a:spcPct val="105000"/>
                        </a:lnSpc>
                        <a:spcAft>
                          <a:spcPts val="0"/>
                        </a:spcAft>
                      </a:pPr>
                      <a:r>
                        <a:rPr lang="tr-TR" sz="1000" b="1" dirty="0">
                          <a:solidFill>
                            <a:srgbClr val="D20000"/>
                          </a:solidFill>
                          <a:effectLst/>
                          <a:latin typeface="Times New Roman" panose="02020603050405020304" pitchFamily="18" charset="0"/>
                          <a:ea typeface="Calibri" panose="020F0502020204030204" pitchFamily="34" charset="0"/>
                          <a:cs typeface="Times New Roman" panose="02020603050405020304" pitchFamily="18" charset="0"/>
                        </a:rPr>
                        <a:t>YETERLİ DEĞİL</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771" marR="59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810" algn="just">
                        <a:lnSpc>
                          <a:spcPct val="105000"/>
                        </a:lnSpc>
                        <a:spcAft>
                          <a:spcPts val="0"/>
                        </a:spcAft>
                      </a:pPr>
                      <a:r>
                        <a:rPr lang="tr-TR" sz="1000" dirty="0">
                          <a:effectLst/>
                          <a:latin typeface="Times New Roman" panose="02020603050405020304" pitchFamily="18" charset="0"/>
                          <a:ea typeface="Calibri" panose="020F0502020204030204" pitchFamily="34" charset="0"/>
                          <a:cs typeface="Times New Roman" panose="02020603050405020304" pitchFamily="18" charset="0"/>
                        </a:rPr>
                        <a:t>Riski yönetmek için tasarlanmış ve işletilen herhangi bir risk yönetimi faaliyeti bulunmamaktadır.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6195" marR="3810" algn="just">
                        <a:lnSpc>
                          <a:spcPct val="105000"/>
                        </a:lnSpc>
                        <a:spcAft>
                          <a:spcPts val="0"/>
                        </a:spcAft>
                      </a:pPr>
                      <a:r>
                        <a:rPr lang="tr-TR" sz="1000" dirty="0">
                          <a:effectLst/>
                          <a:latin typeface="Times New Roman" panose="02020603050405020304" pitchFamily="18" charset="0"/>
                          <a:ea typeface="Calibri" panose="020F0502020204030204" pitchFamily="34" charset="0"/>
                          <a:cs typeface="Times New Roman" panose="02020603050405020304" pitchFamily="18" charset="0"/>
                        </a:rPr>
                        <a:t>Kurumun kontrolünde olmayan dış risklerin mevcut olması veya riske yönelik gerçekleştirilebilecek ilave bir risk yönetimi faaliyetinin kurumun inisiyatifi ve yetkisi dâhilinde alınamıyor olması mevcut risk yönetimi faaliyetlerinin yeterli olmadığını göstermektedir.</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771" marR="597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0" name="Unvan 1"/>
          <p:cNvSpPr>
            <a:spLocks noGrp="1"/>
          </p:cNvSpPr>
          <p:nvPr>
            <p:ph type="title"/>
          </p:nvPr>
        </p:nvSpPr>
        <p:spPr>
          <a:xfrm>
            <a:off x="838200" y="365125"/>
            <a:ext cx="10515600" cy="1325563"/>
          </a:xfrm>
        </p:spPr>
        <p:txBody>
          <a:bodyPr>
            <a:normAutofit/>
          </a:bodyPr>
          <a:lstStyle/>
          <a:p>
            <a:pPr lvl="0" algn="ctr">
              <a:lnSpc>
                <a:spcPct val="85000"/>
              </a:lnSpc>
              <a:spcBef>
                <a:spcPts val="1300"/>
              </a:spcBef>
            </a:pPr>
            <a:r>
              <a:rPr lang="tr-TR" sz="3600" b="1" dirty="0">
                <a:solidFill>
                  <a:srgbClr val="44BCCB"/>
                </a:solidFill>
                <a:latin typeface="Calibri" panose="020F0502020204030204"/>
              </a:rPr>
              <a:t>Risk </a:t>
            </a:r>
            <a:r>
              <a:rPr lang="tr-TR" sz="3600" b="1" dirty="0" smtClean="0">
                <a:solidFill>
                  <a:srgbClr val="44BCCB"/>
                </a:solidFill>
                <a:latin typeface="Calibri" panose="020F0502020204030204"/>
              </a:rPr>
              <a:t>Yönetimi</a:t>
            </a:r>
            <a:br>
              <a:rPr lang="tr-TR" sz="3600" b="1" dirty="0" smtClean="0">
                <a:solidFill>
                  <a:srgbClr val="44BCCB"/>
                </a:solidFill>
                <a:latin typeface="Calibri" panose="020F0502020204030204"/>
              </a:rPr>
            </a:br>
            <a:r>
              <a:rPr lang="tr-TR" sz="2800" b="1" dirty="0" smtClean="0">
                <a:solidFill>
                  <a:srgbClr val="002060"/>
                </a:solidFill>
                <a:latin typeface="Calibri" panose="020F0502020204030204"/>
                <a:ea typeface="+mn-ea"/>
                <a:cs typeface="+mn-cs"/>
              </a:rPr>
              <a:t>3.Adım: Riske Yönelik Alınacak Kararın Belirlenmesi</a:t>
            </a:r>
            <a:endParaRPr lang="tr-TR" b="1" dirty="0" smtClean="0">
              <a:solidFill>
                <a:srgbClr val="44BCCB"/>
              </a:solidFill>
              <a:latin typeface="+mn-lt"/>
            </a:endParaRPr>
          </a:p>
        </p:txBody>
      </p:sp>
    </p:spTree>
    <p:extLst>
      <p:ext uri="{BB962C8B-B14F-4D97-AF65-F5344CB8AC3E}">
        <p14:creationId xmlns:p14="http://schemas.microsoft.com/office/powerpoint/2010/main" val="119136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sp>
        <p:nvSpPr>
          <p:cNvPr id="6" name="İçerik Yer Tutucusu 5"/>
          <p:cNvSpPr>
            <a:spLocks noGrp="1"/>
          </p:cNvSpPr>
          <p:nvPr>
            <p:ph idx="1"/>
          </p:nvPr>
        </p:nvSpPr>
        <p:spPr>
          <a:xfrm>
            <a:off x="681927" y="2056222"/>
            <a:ext cx="7319114" cy="4002626"/>
          </a:xfrm>
        </p:spPr>
        <p:txBody>
          <a:bodyPr>
            <a:noAutofit/>
          </a:bodyPr>
          <a:lstStyle/>
          <a:p>
            <a:pPr>
              <a:buFont typeface="Wingdings" panose="05000000000000000000" pitchFamily="2" charset="2"/>
              <a:buChar char="Ø"/>
            </a:pPr>
            <a:r>
              <a:rPr lang="tr-TR" sz="2200" dirty="0" smtClean="0">
                <a:solidFill>
                  <a:srgbClr val="002060"/>
                </a:solidFill>
              </a:rPr>
              <a:t>Kontrol faaliyeti değerlendirildikten sonra, </a:t>
            </a:r>
            <a:br>
              <a:rPr lang="tr-TR" sz="2200" dirty="0" smtClean="0">
                <a:solidFill>
                  <a:srgbClr val="002060"/>
                </a:solidFill>
              </a:rPr>
            </a:br>
            <a:r>
              <a:rPr lang="tr-TR" sz="2200" dirty="0" smtClean="0">
                <a:solidFill>
                  <a:srgbClr val="002060"/>
                </a:solidFill>
              </a:rPr>
              <a:t>doğal risk seviyesi ile mevcut risk yönetimi faaliyetlerinin yeterliliği birlikte değerlendirilerek </a:t>
            </a:r>
            <a:r>
              <a:rPr lang="tr-TR" sz="2200" b="1" dirty="0" smtClean="0">
                <a:solidFill>
                  <a:srgbClr val="002060"/>
                </a:solidFill>
              </a:rPr>
              <a:t>artık risk seviyes</a:t>
            </a:r>
            <a:r>
              <a:rPr lang="tr-TR" sz="2200" dirty="0" smtClean="0">
                <a:solidFill>
                  <a:srgbClr val="002060"/>
                </a:solidFill>
              </a:rPr>
              <a:t>i hesaplanır.</a:t>
            </a:r>
          </a:p>
          <a:p>
            <a:pPr>
              <a:buFont typeface="Wingdings" panose="05000000000000000000" pitchFamily="2" charset="2"/>
              <a:buChar char="Ø"/>
            </a:pPr>
            <a:endParaRPr lang="tr-TR" sz="2200" dirty="0">
              <a:solidFill>
                <a:srgbClr val="002060"/>
              </a:solidFill>
            </a:endParaRPr>
          </a:p>
          <a:p>
            <a:pPr>
              <a:buFont typeface="Wingdings" panose="05000000000000000000" pitchFamily="2" charset="2"/>
              <a:buChar char="Ø"/>
            </a:pPr>
            <a:endParaRPr lang="tr-TR" sz="2200" dirty="0" smtClean="0">
              <a:solidFill>
                <a:srgbClr val="002060"/>
              </a:solidFill>
            </a:endParaRPr>
          </a:p>
          <a:p>
            <a:pPr>
              <a:buFont typeface="Wingdings" panose="05000000000000000000" pitchFamily="2" charset="2"/>
              <a:buChar char="Ø"/>
            </a:pPr>
            <a:endParaRPr lang="tr-TR" sz="2200" dirty="0">
              <a:solidFill>
                <a:srgbClr val="002060"/>
              </a:solidFill>
            </a:endParaRPr>
          </a:p>
          <a:p>
            <a:pPr>
              <a:buFont typeface="Wingdings" panose="05000000000000000000" pitchFamily="2" charset="2"/>
              <a:buChar char="Ø"/>
            </a:pPr>
            <a:endParaRPr lang="tr-TR" sz="2200" dirty="0" smtClean="0">
              <a:solidFill>
                <a:srgbClr val="002060"/>
              </a:solidFill>
            </a:endParaRPr>
          </a:p>
          <a:p>
            <a:pPr>
              <a:buFont typeface="Wingdings" panose="05000000000000000000" pitchFamily="2" charset="2"/>
              <a:buChar char="Ø"/>
            </a:pPr>
            <a:r>
              <a:rPr lang="tr-TR" sz="2200" b="1" dirty="0" smtClean="0">
                <a:solidFill>
                  <a:srgbClr val="002060"/>
                </a:solidFill>
              </a:rPr>
              <a:t>Artık risk seviyesi, </a:t>
            </a:r>
            <a:r>
              <a:rPr lang="tr-TR" sz="2200" dirty="0" smtClean="0">
                <a:solidFill>
                  <a:srgbClr val="002060"/>
                </a:solidFill>
              </a:rPr>
              <a:t>riskin etkisini ve/veya olasılığını azaltmak için idare tarafından yürütülen mevcut risk yönetimi faaliyetlerinden sonra arta kalan risk seviyesini ifade eder.  </a:t>
            </a:r>
          </a:p>
          <a:p>
            <a:pPr>
              <a:buFont typeface="Wingdings" panose="05000000000000000000" pitchFamily="2" charset="2"/>
              <a:buChar char="Ø"/>
            </a:pPr>
            <a:endParaRPr lang="tr-TR" sz="2200" dirty="0">
              <a:solidFill>
                <a:srgbClr val="002060"/>
              </a:solidFill>
            </a:endParaRPr>
          </a:p>
        </p:txBody>
      </p:sp>
      <p:sp>
        <p:nvSpPr>
          <p:cNvPr id="8" name="Oval 7"/>
          <p:cNvSpPr/>
          <p:nvPr/>
        </p:nvSpPr>
        <p:spPr>
          <a:xfrm>
            <a:off x="9317304" y="1981042"/>
            <a:ext cx="2011852" cy="1287284"/>
          </a:xfrm>
          <a:prstGeom prst="ellipse">
            <a:avLst/>
          </a:prstGeom>
          <a:solidFill>
            <a:srgbClr val="FA2E2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t>Doğal Risk Seviyesi</a:t>
            </a:r>
            <a:endParaRPr lang="tr-TR" sz="2000" b="1" dirty="0"/>
          </a:p>
        </p:txBody>
      </p:sp>
      <p:sp>
        <p:nvSpPr>
          <p:cNvPr id="9" name="Oval 8"/>
          <p:cNvSpPr/>
          <p:nvPr/>
        </p:nvSpPr>
        <p:spPr>
          <a:xfrm>
            <a:off x="9742383" y="5062712"/>
            <a:ext cx="1161694" cy="1020911"/>
          </a:xfrm>
          <a:prstGeom prst="ellipse">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t>Artık Risk Seviyesi</a:t>
            </a:r>
            <a:endParaRPr lang="tr-TR" sz="1400" b="1" dirty="0"/>
          </a:p>
        </p:txBody>
      </p:sp>
      <p:sp>
        <p:nvSpPr>
          <p:cNvPr id="12" name="Aşağı Ok 11"/>
          <p:cNvSpPr/>
          <p:nvPr/>
        </p:nvSpPr>
        <p:spPr>
          <a:xfrm>
            <a:off x="9068630" y="3293101"/>
            <a:ext cx="2493106" cy="1744836"/>
          </a:xfrm>
          <a:prstGeom prst="downArrow">
            <a:avLst/>
          </a:prstGeom>
          <a:solidFill>
            <a:schemeClr val="bg1"/>
          </a:solidFill>
          <a:ln w="57150">
            <a:solidFill>
              <a:srgbClr val="00316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002060"/>
                </a:solidFill>
              </a:rPr>
              <a:t>Kontrol </a:t>
            </a:r>
          </a:p>
          <a:p>
            <a:pPr algn="ctr"/>
            <a:r>
              <a:rPr lang="tr-TR" b="1" dirty="0" smtClean="0">
                <a:solidFill>
                  <a:srgbClr val="002060"/>
                </a:solidFill>
              </a:rPr>
              <a:t>Faaliyetleri</a:t>
            </a:r>
            <a:endParaRPr lang="tr-TR" b="1" dirty="0">
              <a:solidFill>
                <a:srgbClr val="002060"/>
              </a:solidFill>
            </a:endParaRPr>
          </a:p>
        </p:txBody>
      </p:sp>
      <p:graphicFrame>
        <p:nvGraphicFramePr>
          <p:cNvPr id="14" name="Diyagram 13"/>
          <p:cNvGraphicFramePr/>
          <p:nvPr>
            <p:extLst>
              <p:ext uri="{D42A27DB-BD31-4B8C-83A1-F6EECF244321}">
                <p14:modId xmlns:p14="http://schemas.microsoft.com/office/powerpoint/2010/main" val="4257714451"/>
              </p:ext>
            </p:extLst>
          </p:nvPr>
        </p:nvGraphicFramePr>
        <p:xfrm>
          <a:off x="1021080" y="3595775"/>
          <a:ext cx="7185402" cy="9235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Unvan 1"/>
          <p:cNvSpPr>
            <a:spLocks noGrp="1"/>
          </p:cNvSpPr>
          <p:nvPr>
            <p:ph type="title"/>
          </p:nvPr>
        </p:nvSpPr>
        <p:spPr>
          <a:xfrm>
            <a:off x="838200" y="365125"/>
            <a:ext cx="10515600" cy="1325563"/>
          </a:xfrm>
        </p:spPr>
        <p:txBody>
          <a:bodyPr>
            <a:normAutofit/>
          </a:bodyPr>
          <a:lstStyle/>
          <a:p>
            <a:pPr lvl="0" algn="ctr">
              <a:lnSpc>
                <a:spcPct val="85000"/>
              </a:lnSpc>
              <a:spcBef>
                <a:spcPts val="1300"/>
              </a:spcBef>
            </a:pPr>
            <a:r>
              <a:rPr lang="tr-TR" sz="3600" b="1" dirty="0">
                <a:solidFill>
                  <a:srgbClr val="44BCCB"/>
                </a:solidFill>
                <a:latin typeface="Calibri" panose="020F0502020204030204"/>
              </a:rPr>
              <a:t>Risk </a:t>
            </a:r>
            <a:r>
              <a:rPr lang="tr-TR" sz="3600" b="1" dirty="0" smtClean="0">
                <a:solidFill>
                  <a:srgbClr val="44BCCB"/>
                </a:solidFill>
                <a:latin typeface="Calibri" panose="020F0502020204030204"/>
              </a:rPr>
              <a:t>Yönetimi</a:t>
            </a:r>
            <a:br>
              <a:rPr lang="tr-TR" sz="3600" b="1" dirty="0" smtClean="0">
                <a:solidFill>
                  <a:srgbClr val="44BCCB"/>
                </a:solidFill>
                <a:latin typeface="Calibri" panose="020F0502020204030204"/>
              </a:rPr>
            </a:br>
            <a:r>
              <a:rPr lang="tr-TR" sz="2800" b="1" dirty="0" smtClean="0">
                <a:solidFill>
                  <a:srgbClr val="002060"/>
                </a:solidFill>
                <a:latin typeface="Calibri" panose="020F0502020204030204"/>
                <a:ea typeface="+mn-ea"/>
                <a:cs typeface="+mn-cs"/>
              </a:rPr>
              <a:t>3.Adım: Riske Yönelik Alınacak Kararın Belirlenmesi</a:t>
            </a:r>
            <a:endParaRPr lang="tr-TR" b="1" dirty="0" smtClean="0">
              <a:solidFill>
                <a:srgbClr val="44BCCB"/>
              </a:solidFill>
              <a:latin typeface="+mn-lt"/>
            </a:endParaRPr>
          </a:p>
        </p:txBody>
      </p:sp>
    </p:spTree>
    <p:extLst>
      <p:ext uri="{BB962C8B-B14F-4D97-AF65-F5344CB8AC3E}">
        <p14:creationId xmlns:p14="http://schemas.microsoft.com/office/powerpoint/2010/main" val="227614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Graphic spid="1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sp>
        <p:nvSpPr>
          <p:cNvPr id="6" name="İçerik Yer Tutucusu 2"/>
          <p:cNvSpPr txBox="1">
            <a:spLocks/>
          </p:cNvSpPr>
          <p:nvPr/>
        </p:nvSpPr>
        <p:spPr>
          <a:xfrm>
            <a:off x="838200" y="1968376"/>
            <a:ext cx="5870236" cy="377331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buClr>
                <a:srgbClr val="40BAD2"/>
              </a:buClr>
            </a:pPr>
            <a:endParaRPr lang="tr-TR" sz="2400" dirty="0">
              <a:solidFill>
                <a:srgbClr val="003161"/>
              </a:solidFill>
            </a:endParaRPr>
          </a:p>
        </p:txBody>
      </p:sp>
      <p:graphicFrame>
        <p:nvGraphicFramePr>
          <p:cNvPr id="20" name="Tablo 19"/>
          <p:cNvGraphicFramePr>
            <a:graphicFrameLocks noGrp="1"/>
          </p:cNvGraphicFramePr>
          <p:nvPr>
            <p:extLst>
              <p:ext uri="{D42A27DB-BD31-4B8C-83A1-F6EECF244321}">
                <p14:modId xmlns:p14="http://schemas.microsoft.com/office/powerpoint/2010/main" val="754667230"/>
              </p:ext>
            </p:extLst>
          </p:nvPr>
        </p:nvGraphicFramePr>
        <p:xfrm>
          <a:off x="5417639" y="1968376"/>
          <a:ext cx="6360886" cy="4504996"/>
        </p:xfrm>
        <a:graphic>
          <a:graphicData uri="http://schemas.openxmlformats.org/drawingml/2006/table">
            <a:tbl>
              <a:tblPr firstRow="1" firstCol="1" bandRow="1"/>
              <a:tblGrid>
                <a:gridCol w="1180694">
                  <a:extLst>
                    <a:ext uri="{9D8B030D-6E8A-4147-A177-3AD203B41FA5}">
                      <a16:colId xmlns:a16="http://schemas.microsoft.com/office/drawing/2014/main" val="20000"/>
                    </a:ext>
                  </a:extLst>
                </a:gridCol>
                <a:gridCol w="817453">
                  <a:extLst>
                    <a:ext uri="{9D8B030D-6E8A-4147-A177-3AD203B41FA5}">
                      <a16:colId xmlns:a16="http://schemas.microsoft.com/office/drawing/2014/main" val="20001"/>
                    </a:ext>
                  </a:extLst>
                </a:gridCol>
                <a:gridCol w="4362739">
                  <a:extLst>
                    <a:ext uri="{9D8B030D-6E8A-4147-A177-3AD203B41FA5}">
                      <a16:colId xmlns:a16="http://schemas.microsoft.com/office/drawing/2014/main" val="20002"/>
                    </a:ext>
                  </a:extLst>
                </a:gridCol>
              </a:tblGrid>
              <a:tr h="670671">
                <a:tc>
                  <a:txBody>
                    <a:bodyPr/>
                    <a:lstStyle/>
                    <a:p>
                      <a:pPr algn="ctr">
                        <a:lnSpc>
                          <a:spcPct val="105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ARTIK RİSK </a:t>
                      </a:r>
                      <a:br>
                        <a:rPr lang="tr-TR" sz="1200" b="1" dirty="0">
                          <a:effectLst/>
                          <a:latin typeface="Times New Roman" panose="02020603050405020304" pitchFamily="18" charset="0"/>
                          <a:ea typeface="Calibri" panose="020F0502020204030204" pitchFamily="34" charset="0"/>
                          <a:cs typeface="Times New Roman" panose="02020603050405020304" pitchFamily="18" charset="0"/>
                        </a:rPr>
                      </a:b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PUANI</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ARTIK RİSK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5000"/>
                        </a:lnSpc>
                        <a:spcAft>
                          <a:spcPts val="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SEVİYESİ</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AÇIKLAMA</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94227">
                <a:tc>
                  <a:txBody>
                    <a:bodyPr/>
                    <a:lstStyle/>
                    <a:p>
                      <a:pPr algn="ctr">
                        <a:lnSpc>
                          <a:spcPct val="105000"/>
                        </a:lnSpc>
                        <a:spcAft>
                          <a:spcPts val="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20&lt;= Risk Puanı&lt;=25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0000"/>
                    </a:solidFill>
                  </a:tcPr>
                </a:tc>
                <a:tc>
                  <a:txBody>
                    <a:bodyPr/>
                    <a:lstStyle/>
                    <a:p>
                      <a:pPr algn="ctr">
                        <a:lnSpc>
                          <a:spcPct val="105000"/>
                        </a:lnSpc>
                        <a:spcAft>
                          <a:spcPts val="0"/>
                        </a:spcAft>
                      </a:pPr>
                      <a:r>
                        <a:rPr lang="tr-TR" sz="1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Çok Yüksek</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5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Kurumun çok yüksek derecede riske maruz kaldığını ifade etmektedir. İlave risk yönetimi faaliyeti gerçekleştirilmezse stratejik amaç ve hedeflere ulaşılmaması söz konusu olabilir. Üst yönetimin acil müdahalesi ve ilgili riskin takibi gereklidir.</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94227">
                <a:tc>
                  <a:txBody>
                    <a:bodyPr/>
                    <a:lstStyle/>
                    <a:p>
                      <a:pPr algn="ctr">
                        <a:lnSpc>
                          <a:spcPct val="105000"/>
                        </a:lnSpc>
                        <a:spcAft>
                          <a:spcPts val="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12&lt;= Risk Puanı&lt;20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2121"/>
                    </a:solidFill>
                  </a:tcPr>
                </a:tc>
                <a:tc>
                  <a:txBody>
                    <a:bodyPr/>
                    <a:lstStyle/>
                    <a:p>
                      <a:pPr algn="ctr">
                        <a:lnSpc>
                          <a:spcPct val="105000"/>
                        </a:lnSpc>
                        <a:spcAft>
                          <a:spcPts val="0"/>
                        </a:spcAft>
                      </a:pPr>
                      <a:r>
                        <a:rPr lang="tr-TR" sz="1200" b="1" dirty="0">
                          <a:solidFill>
                            <a:srgbClr val="FF2121"/>
                          </a:solidFill>
                          <a:effectLst/>
                          <a:latin typeface="Times New Roman" panose="02020603050405020304" pitchFamily="18" charset="0"/>
                          <a:ea typeface="Calibri" panose="020F0502020204030204" pitchFamily="34" charset="0"/>
                          <a:cs typeface="Times New Roman" panose="02020603050405020304" pitchFamily="18" charset="0"/>
                        </a:rPr>
                        <a:t>Yüksek</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5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Kurumun yüksek derecede riske maruz kaldığını ifade etmektedir. İlave risk yönetimi faaliyeti gerçekleştirilmezse stratejik amaç ve hedeflere ulaşılmasını önemli ölçüde engelleyebilir/geciktirebilir. Üst yönetimin acil müdahalesi ve ilgili riskin takibi gereklidir.</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4529">
                <a:tc>
                  <a:txBody>
                    <a:bodyPr/>
                    <a:lstStyle/>
                    <a:p>
                      <a:pPr algn="ctr">
                        <a:lnSpc>
                          <a:spcPct val="105000"/>
                        </a:lnSpc>
                        <a:spcAft>
                          <a:spcPts val="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6&lt;= Risk Puanı&lt;12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5000"/>
                        </a:lnSpc>
                        <a:spcAft>
                          <a:spcPts val="0"/>
                        </a:spcAft>
                      </a:pPr>
                      <a:r>
                        <a:rPr lang="tr-TR" sz="12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Orta</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5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Kurumun orta derecede riske maruz kaldığını ifade etmektedir. Stratejik amaç ve hedeflere ulaşılmasını engelleyebilir/geciktirebilir. Yönetimin takip etmesi gerekir.</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70671">
                <a:tc>
                  <a:txBody>
                    <a:bodyPr/>
                    <a:lstStyle/>
                    <a:p>
                      <a:pPr algn="ctr">
                        <a:lnSpc>
                          <a:spcPct val="105000"/>
                        </a:lnSpc>
                        <a:spcAft>
                          <a:spcPts val="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3&lt;= Risk Puanı&lt;6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B6B"/>
                    </a:solidFill>
                  </a:tcPr>
                </a:tc>
                <a:tc>
                  <a:txBody>
                    <a:bodyPr/>
                    <a:lstStyle/>
                    <a:p>
                      <a:pPr algn="ctr">
                        <a:lnSpc>
                          <a:spcPct val="105000"/>
                        </a:lnSpc>
                        <a:spcAft>
                          <a:spcPts val="0"/>
                        </a:spcAft>
                      </a:pPr>
                      <a:r>
                        <a:rPr lang="tr-TR" sz="1200" b="1" dirty="0">
                          <a:solidFill>
                            <a:srgbClr val="AFDC7E"/>
                          </a:solidFill>
                          <a:effectLst/>
                          <a:latin typeface="Times New Roman" panose="02020603050405020304" pitchFamily="18" charset="0"/>
                          <a:ea typeface="Calibri" panose="020F0502020204030204" pitchFamily="34" charset="0"/>
                          <a:cs typeface="Times New Roman" panose="02020603050405020304" pitchFamily="18" charset="0"/>
                        </a:rPr>
                        <a:t>Düşük</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Stratejik amaç ve hedeflere ulaşılmasını önemli ölçüde engellemez/geciktirmez. Zaman içindeki gelişimlerinin takip edilmesi yeterlidir.</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70671">
                <a:tc>
                  <a:txBody>
                    <a:bodyPr/>
                    <a:lstStyle/>
                    <a:p>
                      <a:pPr algn="ctr">
                        <a:lnSpc>
                          <a:spcPct val="105000"/>
                        </a:lnSpc>
                        <a:spcAft>
                          <a:spcPts val="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 Risk Puanı&lt;3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5000"/>
                        </a:lnSpc>
                        <a:spcAft>
                          <a:spcPts val="0"/>
                        </a:spcAft>
                      </a:pPr>
                      <a:r>
                        <a:rPr lang="tr-TR" sz="1200" dirty="0">
                          <a:solidFill>
                            <a:srgbClr val="83C937"/>
                          </a:solidFill>
                          <a:effectLst/>
                          <a:latin typeface="Times New Roman" panose="02020603050405020304" pitchFamily="18" charset="0"/>
                          <a:ea typeface="Calibri" panose="020F0502020204030204" pitchFamily="34" charset="0"/>
                          <a:cs typeface="Times New Roman" panose="02020603050405020304" pitchFamily="18" charset="0"/>
                        </a:rPr>
                        <a:t>Çok Düşük</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Stratejik amaç ve hedeflere ulaşılmasını engellemez/geciktirmez. Zaman içindeki gelişimlerinin takip edilmesi yeterlidir.</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0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1" name="İçerik Yer Tutucusu 2"/>
          <p:cNvSpPr>
            <a:spLocks noGrp="1"/>
          </p:cNvSpPr>
          <p:nvPr>
            <p:ph idx="1"/>
          </p:nvPr>
        </p:nvSpPr>
        <p:spPr>
          <a:xfrm>
            <a:off x="571889" y="2484196"/>
            <a:ext cx="4417016" cy="3473355"/>
          </a:xfrm>
        </p:spPr>
        <p:txBody>
          <a:bodyPr>
            <a:normAutofit/>
          </a:bodyPr>
          <a:lstStyle/>
          <a:p>
            <a:pPr>
              <a:buFont typeface="Wingdings" panose="05000000000000000000" pitchFamily="2" charset="2"/>
              <a:buChar char="Ø"/>
            </a:pPr>
            <a:r>
              <a:rPr lang="tr-TR" sz="2200" dirty="0" smtClean="0">
                <a:solidFill>
                  <a:srgbClr val="002060"/>
                </a:solidFill>
              </a:rPr>
              <a:t>Artık Risk seviyesi belirlendikten sonra, ilgili tablodan değerlendirilerek gerekli aksiyonlar alınır.</a:t>
            </a:r>
          </a:p>
          <a:p>
            <a:pPr>
              <a:buFont typeface="Wingdings" panose="05000000000000000000" pitchFamily="2" charset="2"/>
              <a:buChar char="Ø"/>
            </a:pPr>
            <a:endParaRPr lang="tr-TR" sz="2200" dirty="0">
              <a:solidFill>
                <a:srgbClr val="002060"/>
              </a:solidFill>
            </a:endParaRPr>
          </a:p>
          <a:p>
            <a:pPr>
              <a:buFont typeface="Wingdings" panose="05000000000000000000" pitchFamily="2" charset="2"/>
              <a:buChar char="Ø"/>
            </a:pPr>
            <a:r>
              <a:rPr lang="tr-TR" sz="2200" dirty="0" smtClean="0">
                <a:solidFill>
                  <a:srgbClr val="002060"/>
                </a:solidFill>
              </a:rPr>
              <a:t>Eğer yeni bir kontrol faaliyeti ya da eylem planı gerçekleştirilemiyorsa, riske yönelik alınacak karar </a:t>
            </a:r>
            <a:br>
              <a:rPr lang="tr-TR" sz="2200" dirty="0" smtClean="0">
                <a:solidFill>
                  <a:srgbClr val="002060"/>
                </a:solidFill>
              </a:rPr>
            </a:br>
            <a:r>
              <a:rPr lang="tr-TR" sz="2200" b="1" dirty="0" smtClean="0">
                <a:solidFill>
                  <a:srgbClr val="002060"/>
                </a:solidFill>
              </a:rPr>
              <a:t>‘Riski Kabul Etmek’ </a:t>
            </a:r>
            <a:r>
              <a:rPr lang="tr-TR" sz="2200" dirty="0" smtClean="0">
                <a:solidFill>
                  <a:srgbClr val="002060"/>
                </a:solidFill>
              </a:rPr>
              <a:t>olarak verilebilir.</a:t>
            </a:r>
            <a:endParaRPr lang="tr-TR" sz="2200" dirty="0">
              <a:solidFill>
                <a:srgbClr val="002060"/>
              </a:solidFill>
            </a:endParaRPr>
          </a:p>
        </p:txBody>
      </p:sp>
      <p:sp>
        <p:nvSpPr>
          <p:cNvPr id="23" name="Unvan 1"/>
          <p:cNvSpPr>
            <a:spLocks noGrp="1"/>
          </p:cNvSpPr>
          <p:nvPr>
            <p:ph type="title"/>
          </p:nvPr>
        </p:nvSpPr>
        <p:spPr>
          <a:xfrm>
            <a:off x="838200" y="365125"/>
            <a:ext cx="10515600" cy="1325563"/>
          </a:xfrm>
        </p:spPr>
        <p:txBody>
          <a:bodyPr>
            <a:normAutofit/>
          </a:bodyPr>
          <a:lstStyle/>
          <a:p>
            <a:pPr lvl="0" algn="ctr">
              <a:lnSpc>
                <a:spcPct val="85000"/>
              </a:lnSpc>
              <a:spcBef>
                <a:spcPts val="1300"/>
              </a:spcBef>
            </a:pPr>
            <a:r>
              <a:rPr lang="tr-TR" sz="3600" b="1" dirty="0">
                <a:solidFill>
                  <a:srgbClr val="44BCCB"/>
                </a:solidFill>
                <a:latin typeface="Calibri" panose="020F0502020204030204"/>
              </a:rPr>
              <a:t>Risk </a:t>
            </a:r>
            <a:r>
              <a:rPr lang="tr-TR" sz="3600" b="1" dirty="0" smtClean="0">
                <a:solidFill>
                  <a:srgbClr val="44BCCB"/>
                </a:solidFill>
                <a:latin typeface="Calibri" panose="020F0502020204030204"/>
              </a:rPr>
              <a:t>Yönetimi</a:t>
            </a:r>
            <a:br>
              <a:rPr lang="tr-TR" sz="3600" b="1" dirty="0" smtClean="0">
                <a:solidFill>
                  <a:srgbClr val="44BCCB"/>
                </a:solidFill>
                <a:latin typeface="Calibri" panose="020F0502020204030204"/>
              </a:rPr>
            </a:br>
            <a:r>
              <a:rPr lang="tr-TR" sz="2800" b="1" dirty="0" smtClean="0">
                <a:solidFill>
                  <a:srgbClr val="002060"/>
                </a:solidFill>
                <a:latin typeface="Calibri" panose="020F0502020204030204"/>
                <a:ea typeface="+mn-ea"/>
                <a:cs typeface="+mn-cs"/>
              </a:rPr>
              <a:t>3.Adım: Riske Yönelik Alınacak Kararın Belirlenmesi</a:t>
            </a:r>
            <a:endParaRPr lang="tr-TR" b="1" dirty="0" smtClean="0">
              <a:solidFill>
                <a:srgbClr val="44BCCB"/>
              </a:solidFill>
              <a:latin typeface="+mn-lt"/>
            </a:endParaRPr>
          </a:p>
        </p:txBody>
      </p:sp>
    </p:spTree>
    <p:extLst>
      <p:ext uri="{BB962C8B-B14F-4D97-AF65-F5344CB8AC3E}">
        <p14:creationId xmlns:p14="http://schemas.microsoft.com/office/powerpoint/2010/main" val="1671445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sp>
        <p:nvSpPr>
          <p:cNvPr id="6" name="İçerik Yer Tutucusu 2"/>
          <p:cNvSpPr txBox="1">
            <a:spLocks/>
          </p:cNvSpPr>
          <p:nvPr/>
        </p:nvSpPr>
        <p:spPr>
          <a:xfrm>
            <a:off x="838200" y="1968376"/>
            <a:ext cx="5870236" cy="377331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buClr>
                <a:srgbClr val="40BAD2"/>
              </a:buClr>
            </a:pPr>
            <a:endParaRPr lang="tr-TR" sz="2400" dirty="0">
              <a:solidFill>
                <a:srgbClr val="003161"/>
              </a:solidFill>
            </a:endParaRPr>
          </a:p>
        </p:txBody>
      </p:sp>
      <p:sp>
        <p:nvSpPr>
          <p:cNvPr id="23" name="Unvan 1"/>
          <p:cNvSpPr>
            <a:spLocks noGrp="1"/>
          </p:cNvSpPr>
          <p:nvPr>
            <p:ph type="title"/>
          </p:nvPr>
        </p:nvSpPr>
        <p:spPr>
          <a:xfrm>
            <a:off x="838200" y="365125"/>
            <a:ext cx="10515600" cy="1325563"/>
          </a:xfrm>
        </p:spPr>
        <p:txBody>
          <a:bodyPr>
            <a:normAutofit/>
          </a:bodyPr>
          <a:lstStyle/>
          <a:p>
            <a:pPr lvl="0" algn="ctr">
              <a:lnSpc>
                <a:spcPct val="85000"/>
              </a:lnSpc>
              <a:spcBef>
                <a:spcPts val="1300"/>
              </a:spcBef>
            </a:pPr>
            <a:r>
              <a:rPr lang="tr-TR" sz="3600" b="1" dirty="0">
                <a:solidFill>
                  <a:srgbClr val="44BCCB"/>
                </a:solidFill>
                <a:latin typeface="Calibri" panose="020F0502020204030204"/>
              </a:rPr>
              <a:t>Risk </a:t>
            </a:r>
            <a:r>
              <a:rPr lang="tr-TR" sz="3600" b="1" dirty="0" smtClean="0">
                <a:solidFill>
                  <a:srgbClr val="44BCCB"/>
                </a:solidFill>
                <a:latin typeface="Calibri" panose="020F0502020204030204"/>
              </a:rPr>
              <a:t>Yönetimi</a:t>
            </a:r>
            <a:br>
              <a:rPr lang="tr-TR" sz="3600" b="1" dirty="0" smtClean="0">
                <a:solidFill>
                  <a:srgbClr val="44BCCB"/>
                </a:solidFill>
                <a:latin typeface="Calibri" panose="020F0502020204030204"/>
              </a:rPr>
            </a:br>
            <a:r>
              <a:rPr lang="tr-TR" sz="2800" b="1" dirty="0">
                <a:solidFill>
                  <a:srgbClr val="002060"/>
                </a:solidFill>
                <a:latin typeface="Calibri" panose="020F0502020204030204"/>
                <a:ea typeface="+mn-ea"/>
                <a:cs typeface="+mn-cs"/>
              </a:rPr>
              <a:t>4</a:t>
            </a:r>
            <a:r>
              <a:rPr lang="tr-TR" sz="2800" b="1" dirty="0" smtClean="0">
                <a:solidFill>
                  <a:srgbClr val="002060"/>
                </a:solidFill>
                <a:latin typeface="Calibri" panose="020F0502020204030204"/>
                <a:ea typeface="+mn-ea"/>
                <a:cs typeface="+mn-cs"/>
              </a:rPr>
              <a:t>.Adım: Riskin İzlenmesi ve Raporlanması</a:t>
            </a:r>
            <a:endParaRPr lang="tr-TR" b="1" dirty="0" smtClean="0">
              <a:solidFill>
                <a:srgbClr val="44BCCB"/>
              </a:solidFill>
              <a:latin typeface="+mn-lt"/>
            </a:endParaRPr>
          </a:p>
        </p:txBody>
      </p:sp>
      <p:sp>
        <p:nvSpPr>
          <p:cNvPr id="2" name="İçerik Yer Tutucusu 1"/>
          <p:cNvSpPr>
            <a:spLocks noGrp="1"/>
          </p:cNvSpPr>
          <p:nvPr>
            <p:ph idx="1"/>
          </p:nvPr>
        </p:nvSpPr>
        <p:spPr>
          <a:xfrm>
            <a:off x="838200" y="1825625"/>
            <a:ext cx="10866120" cy="4351338"/>
          </a:xfrm>
        </p:spPr>
        <p:txBody>
          <a:bodyPr>
            <a:normAutofit lnSpcReduction="10000"/>
          </a:bodyPr>
          <a:lstStyle/>
          <a:p>
            <a:pPr marL="0" indent="0">
              <a:buNone/>
            </a:pPr>
            <a:endParaRPr lang="tr-TR" b="1" dirty="0" smtClean="0">
              <a:solidFill>
                <a:srgbClr val="05376F"/>
              </a:solidFill>
            </a:endParaRPr>
          </a:p>
          <a:p>
            <a:pPr marL="0" indent="0">
              <a:buNone/>
            </a:pPr>
            <a:r>
              <a:rPr lang="tr-TR" b="1" dirty="0" smtClean="0">
                <a:solidFill>
                  <a:srgbClr val="05376F"/>
                </a:solidFill>
              </a:rPr>
              <a:t>Sürekli İzleme</a:t>
            </a:r>
          </a:p>
          <a:p>
            <a:pPr marL="0" indent="0">
              <a:buNone/>
            </a:pPr>
            <a:endParaRPr lang="tr-TR" dirty="0" smtClean="0">
              <a:solidFill>
                <a:srgbClr val="05376F"/>
              </a:solidFill>
            </a:endParaRPr>
          </a:p>
          <a:p>
            <a:pPr>
              <a:buFont typeface="Wingdings" panose="05000000000000000000" pitchFamily="2" charset="2"/>
              <a:buChar char="ü"/>
            </a:pPr>
            <a:r>
              <a:rPr lang="tr-TR" sz="2400" dirty="0" smtClean="0">
                <a:solidFill>
                  <a:srgbClr val="05376F"/>
                </a:solidFill>
              </a:rPr>
              <a:t>Risk tanımlamalarının doğruluğunun değerlendirilmesi,</a:t>
            </a:r>
          </a:p>
          <a:p>
            <a:pPr>
              <a:buFont typeface="Wingdings" panose="05000000000000000000" pitchFamily="2" charset="2"/>
              <a:buChar char="ü"/>
            </a:pPr>
            <a:r>
              <a:rPr lang="tr-TR" sz="2400" dirty="0">
                <a:solidFill>
                  <a:srgbClr val="05376F"/>
                </a:solidFill>
              </a:rPr>
              <a:t>R</a:t>
            </a:r>
            <a:r>
              <a:rPr lang="tr-TR" sz="2400" dirty="0" smtClean="0">
                <a:solidFill>
                  <a:srgbClr val="05376F"/>
                </a:solidFill>
              </a:rPr>
              <a:t>isklerin etki ve olasılık seviyelerinin geçerliliğinin değerlendirilmesi,</a:t>
            </a:r>
          </a:p>
          <a:p>
            <a:pPr>
              <a:buFont typeface="Wingdings" panose="05000000000000000000" pitchFamily="2" charset="2"/>
              <a:buChar char="ü"/>
            </a:pPr>
            <a:r>
              <a:rPr lang="tr-TR" sz="2400" dirty="0" smtClean="0">
                <a:solidFill>
                  <a:srgbClr val="05376F"/>
                </a:solidFill>
              </a:rPr>
              <a:t>Risk yönetimi faaliyetlerinin doğru ve zamanında gerçekleştirilmesi ve etkililiğin değerlendirilmesi,</a:t>
            </a:r>
          </a:p>
          <a:p>
            <a:pPr>
              <a:buFont typeface="Wingdings" panose="05000000000000000000" pitchFamily="2" charset="2"/>
              <a:buChar char="ü"/>
            </a:pPr>
            <a:r>
              <a:rPr lang="tr-TR" sz="2400" dirty="0" smtClean="0">
                <a:solidFill>
                  <a:srgbClr val="05376F"/>
                </a:solidFill>
              </a:rPr>
              <a:t>Uygulanması kararlaştırılan ilave risk yönetimi faaliyetlerinin planlanması,</a:t>
            </a:r>
          </a:p>
          <a:p>
            <a:pPr>
              <a:buFont typeface="Wingdings" panose="05000000000000000000" pitchFamily="2" charset="2"/>
              <a:buChar char="ü"/>
            </a:pPr>
            <a:r>
              <a:rPr lang="tr-TR" sz="2400" dirty="0" smtClean="0">
                <a:solidFill>
                  <a:srgbClr val="05376F"/>
                </a:solidFill>
              </a:rPr>
              <a:t>Önemli değişimlere istinaden yeni risk tanımlamalarının yapılması ve raporlanmasını kapsar. </a:t>
            </a:r>
          </a:p>
          <a:p>
            <a:pPr>
              <a:buFont typeface="Wingdings" panose="05000000000000000000" pitchFamily="2" charset="2"/>
              <a:buChar char="ü"/>
            </a:pPr>
            <a:endParaRPr lang="tr-TR" dirty="0">
              <a:solidFill>
                <a:srgbClr val="05376F"/>
              </a:solidFill>
            </a:endParaRPr>
          </a:p>
        </p:txBody>
      </p:sp>
    </p:spTree>
    <p:extLst>
      <p:ext uri="{BB962C8B-B14F-4D97-AF65-F5344CB8AC3E}">
        <p14:creationId xmlns:p14="http://schemas.microsoft.com/office/powerpoint/2010/main" val="35276808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a:solidFill>
                  <a:srgbClr val="44BCCB"/>
                </a:solidFill>
                <a:latin typeface="Calibri" panose="020F0502020204030204"/>
              </a:rPr>
              <a:t>Kalite ve İç Kontrol Sistemi</a:t>
            </a:r>
            <a:br>
              <a:rPr lang="tr-TR" sz="3600" b="1" dirty="0">
                <a:solidFill>
                  <a:srgbClr val="44BCCB"/>
                </a:solidFill>
                <a:latin typeface="Calibri" panose="020F0502020204030204"/>
              </a:rPr>
            </a:br>
            <a:r>
              <a:rPr lang="tr-TR" sz="3200" b="1" dirty="0">
                <a:solidFill>
                  <a:srgbClr val="44BCCB"/>
                </a:solidFill>
                <a:latin typeface="Calibri" panose="020F0502020204030204"/>
              </a:rPr>
              <a:t>Risk Yönetimi Modülü</a:t>
            </a:r>
            <a:endParaRPr lang="tr-TR" sz="3600" b="1" dirty="0">
              <a:solidFill>
                <a:srgbClr val="44BCCB"/>
              </a:solidFill>
              <a:latin typeface="+mn-lt"/>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pic>
        <p:nvPicPr>
          <p:cNvPr id="3" name="Resim 2"/>
          <p:cNvPicPr>
            <a:picLocks noChangeAspect="1"/>
          </p:cNvPicPr>
          <p:nvPr/>
        </p:nvPicPr>
        <p:blipFill>
          <a:blip r:embed="rId5"/>
          <a:stretch>
            <a:fillRect/>
          </a:stretch>
        </p:blipFill>
        <p:spPr>
          <a:xfrm>
            <a:off x="838200" y="1599793"/>
            <a:ext cx="10515600" cy="4748253"/>
          </a:xfrm>
          <a:prstGeom prst="rect">
            <a:avLst/>
          </a:prstGeom>
        </p:spPr>
      </p:pic>
      <p:sp>
        <p:nvSpPr>
          <p:cNvPr id="8" name="Oval 7"/>
          <p:cNvSpPr/>
          <p:nvPr/>
        </p:nvSpPr>
        <p:spPr>
          <a:xfrm>
            <a:off x="7726681" y="1936074"/>
            <a:ext cx="1344167" cy="36927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31732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lvl="0" algn="ctr">
              <a:lnSpc>
                <a:spcPct val="85000"/>
              </a:lnSpc>
              <a:spcBef>
                <a:spcPts val="1300"/>
              </a:spcBef>
            </a:pPr>
            <a:r>
              <a:rPr lang="tr-TR" sz="3600" b="1" dirty="0" smtClean="0">
                <a:solidFill>
                  <a:srgbClr val="44BCCB"/>
                </a:solidFill>
                <a:latin typeface="+mn-lt"/>
              </a:rPr>
              <a:t>Kalite ve İç Kontrol Sistemi</a:t>
            </a:r>
            <a:br>
              <a:rPr lang="tr-TR" sz="3600" b="1" dirty="0" smtClean="0">
                <a:solidFill>
                  <a:srgbClr val="44BCCB"/>
                </a:solidFill>
                <a:latin typeface="+mn-lt"/>
              </a:rPr>
            </a:br>
            <a:r>
              <a:rPr lang="tr-TR" sz="3200" b="1" dirty="0" smtClean="0">
                <a:solidFill>
                  <a:srgbClr val="44BCCB"/>
                </a:solidFill>
                <a:latin typeface="+mn-lt"/>
              </a:rPr>
              <a:t>Risk Yönetimi Modülü</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sp>
        <p:nvSpPr>
          <p:cNvPr id="6" name="İçerik Yer Tutucusu 5"/>
          <p:cNvSpPr>
            <a:spLocks noGrp="1"/>
          </p:cNvSpPr>
          <p:nvPr>
            <p:ph idx="1"/>
          </p:nvPr>
        </p:nvSpPr>
        <p:spPr/>
        <p:txBody>
          <a:bodyPr/>
          <a:lstStyle/>
          <a:p>
            <a:endParaRPr lang="tr-TR"/>
          </a:p>
        </p:txBody>
      </p:sp>
      <p:pic>
        <p:nvPicPr>
          <p:cNvPr id="7" name="Resim 6"/>
          <p:cNvPicPr>
            <a:picLocks noChangeAspect="1"/>
          </p:cNvPicPr>
          <p:nvPr/>
        </p:nvPicPr>
        <p:blipFill>
          <a:blip r:embed="rId4"/>
          <a:stretch>
            <a:fillRect/>
          </a:stretch>
        </p:blipFill>
        <p:spPr>
          <a:xfrm>
            <a:off x="838200" y="1599793"/>
            <a:ext cx="10515600" cy="4765838"/>
          </a:xfrm>
          <a:prstGeom prst="rect">
            <a:avLst/>
          </a:prstGeom>
        </p:spPr>
      </p:pic>
      <p:sp>
        <p:nvSpPr>
          <p:cNvPr id="8" name="Oval 7"/>
          <p:cNvSpPr/>
          <p:nvPr/>
        </p:nvSpPr>
        <p:spPr>
          <a:xfrm>
            <a:off x="7525512" y="2262084"/>
            <a:ext cx="2373923" cy="36927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91685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a:stretch>
            <a:fillRect/>
          </a:stretch>
        </p:blipFill>
        <p:spPr>
          <a:xfrm>
            <a:off x="838200" y="1599793"/>
            <a:ext cx="10515600" cy="5053013"/>
          </a:xfrm>
          <a:prstGeom prst="rect">
            <a:avLst/>
          </a:prstGeom>
        </p:spPr>
      </p:pic>
      <p:sp>
        <p:nvSpPr>
          <p:cNvPr id="2" name="Unvan 1"/>
          <p:cNvSpPr>
            <a:spLocks noGrp="1"/>
          </p:cNvSpPr>
          <p:nvPr>
            <p:ph type="title"/>
          </p:nvPr>
        </p:nvSpPr>
        <p:spPr/>
        <p:txBody>
          <a:bodyPr>
            <a:normAutofit/>
          </a:bodyPr>
          <a:lstStyle/>
          <a:p>
            <a:pPr lvl="0" algn="ctr">
              <a:lnSpc>
                <a:spcPct val="85000"/>
              </a:lnSpc>
              <a:spcBef>
                <a:spcPts val="1300"/>
              </a:spcBef>
            </a:pPr>
            <a:r>
              <a:rPr lang="tr-TR" sz="3600" b="1" dirty="0">
                <a:solidFill>
                  <a:srgbClr val="44BCCB"/>
                </a:solidFill>
                <a:latin typeface="Calibri" panose="020F0502020204030204"/>
              </a:rPr>
              <a:t>Kalite ve İç Kontrol Sistemi</a:t>
            </a:r>
            <a:br>
              <a:rPr lang="tr-TR" sz="3600" b="1" dirty="0">
                <a:solidFill>
                  <a:srgbClr val="44BCCB"/>
                </a:solidFill>
                <a:latin typeface="Calibri" panose="020F0502020204030204"/>
              </a:rPr>
            </a:br>
            <a:r>
              <a:rPr lang="tr-TR" sz="3200" b="1" dirty="0">
                <a:solidFill>
                  <a:srgbClr val="44BCCB"/>
                </a:solidFill>
                <a:latin typeface="Calibri" panose="020F0502020204030204"/>
              </a:rPr>
              <a:t>Risk Yönetimi Modülü</a:t>
            </a:r>
            <a:endParaRPr lang="tr-TR" b="1" dirty="0" smtClean="0">
              <a:solidFill>
                <a:srgbClr val="44BCCB"/>
              </a:solidFill>
              <a:latin typeface="+mn-lt"/>
            </a:endParaRPr>
          </a:p>
        </p:txBody>
      </p:sp>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sp>
        <p:nvSpPr>
          <p:cNvPr id="8" name="Oval 7"/>
          <p:cNvSpPr/>
          <p:nvPr/>
        </p:nvSpPr>
        <p:spPr>
          <a:xfrm>
            <a:off x="10323230" y="3616345"/>
            <a:ext cx="1477108" cy="50995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9794215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lvl="0" algn="ctr">
              <a:lnSpc>
                <a:spcPct val="85000"/>
              </a:lnSpc>
              <a:spcBef>
                <a:spcPts val="1300"/>
              </a:spcBef>
            </a:pPr>
            <a:r>
              <a:rPr lang="tr-TR" sz="3600" b="1" dirty="0">
                <a:solidFill>
                  <a:srgbClr val="44BCCB"/>
                </a:solidFill>
                <a:latin typeface="Calibri" panose="020F0502020204030204"/>
              </a:rPr>
              <a:t>Kalite ve İç Kontrol Sistemi</a:t>
            </a:r>
            <a:br>
              <a:rPr lang="tr-TR" sz="3600" b="1" dirty="0">
                <a:solidFill>
                  <a:srgbClr val="44BCCB"/>
                </a:solidFill>
                <a:latin typeface="Calibri" panose="020F0502020204030204"/>
              </a:rPr>
            </a:br>
            <a:r>
              <a:rPr lang="tr-TR" sz="3200" b="1" dirty="0">
                <a:solidFill>
                  <a:srgbClr val="44BCCB"/>
                </a:solidFill>
                <a:latin typeface="Calibri" panose="020F0502020204030204"/>
              </a:rPr>
              <a:t>Risk Yönetimi Modülü</a:t>
            </a:r>
            <a:endParaRPr lang="tr-TR" b="1" dirty="0" smtClean="0">
              <a:solidFill>
                <a:srgbClr val="44BCCB"/>
              </a:solidFill>
              <a:latin typeface="+mn-lt"/>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pic>
        <p:nvPicPr>
          <p:cNvPr id="6" name="Resim 5"/>
          <p:cNvPicPr>
            <a:picLocks noChangeAspect="1"/>
          </p:cNvPicPr>
          <p:nvPr/>
        </p:nvPicPr>
        <p:blipFill>
          <a:blip r:embed="rId4"/>
          <a:stretch>
            <a:fillRect/>
          </a:stretch>
        </p:blipFill>
        <p:spPr>
          <a:xfrm>
            <a:off x="485775" y="2230594"/>
            <a:ext cx="10868025" cy="3905250"/>
          </a:xfrm>
          <a:prstGeom prst="rect">
            <a:avLst/>
          </a:prstGeom>
        </p:spPr>
      </p:pic>
    </p:spTree>
    <p:extLst>
      <p:ext uri="{BB962C8B-B14F-4D97-AF65-F5344CB8AC3E}">
        <p14:creationId xmlns:p14="http://schemas.microsoft.com/office/powerpoint/2010/main" val="14566471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lvl="0" algn="ctr">
              <a:lnSpc>
                <a:spcPct val="85000"/>
              </a:lnSpc>
              <a:spcBef>
                <a:spcPts val="1300"/>
              </a:spcBef>
            </a:pPr>
            <a:r>
              <a:rPr lang="tr-TR" sz="3600" b="1" dirty="0">
                <a:solidFill>
                  <a:srgbClr val="44BCCB"/>
                </a:solidFill>
                <a:latin typeface="Calibri" panose="020F0502020204030204"/>
              </a:rPr>
              <a:t>Kalite ve İç Kontrol Sistemi</a:t>
            </a:r>
            <a:br>
              <a:rPr lang="tr-TR" sz="3600" b="1" dirty="0">
                <a:solidFill>
                  <a:srgbClr val="44BCCB"/>
                </a:solidFill>
                <a:latin typeface="Calibri" panose="020F0502020204030204"/>
              </a:rPr>
            </a:br>
            <a:r>
              <a:rPr lang="tr-TR" sz="3200" b="1" dirty="0">
                <a:solidFill>
                  <a:srgbClr val="44BCCB"/>
                </a:solidFill>
                <a:latin typeface="Calibri" panose="020F0502020204030204"/>
              </a:rPr>
              <a:t>Risk Yönetimi Modülü</a:t>
            </a:r>
            <a:endParaRPr lang="tr-TR" b="1" dirty="0" smtClean="0">
              <a:solidFill>
                <a:srgbClr val="44BCCB"/>
              </a:solidFill>
              <a:latin typeface="+mn-lt"/>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pic>
        <p:nvPicPr>
          <p:cNvPr id="7" name="Resim 6"/>
          <p:cNvPicPr>
            <a:picLocks noChangeAspect="1"/>
          </p:cNvPicPr>
          <p:nvPr/>
        </p:nvPicPr>
        <p:blipFill>
          <a:blip r:embed="rId4"/>
          <a:stretch>
            <a:fillRect/>
          </a:stretch>
        </p:blipFill>
        <p:spPr>
          <a:xfrm>
            <a:off x="2680477" y="1549068"/>
            <a:ext cx="7343110" cy="5308932"/>
          </a:xfrm>
          <a:prstGeom prst="rect">
            <a:avLst/>
          </a:prstGeom>
        </p:spPr>
      </p:pic>
    </p:spTree>
    <p:extLst>
      <p:ext uri="{BB962C8B-B14F-4D97-AF65-F5344CB8AC3E}">
        <p14:creationId xmlns:p14="http://schemas.microsoft.com/office/powerpoint/2010/main" val="1247696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800" b="1" dirty="0" smtClean="0">
                <a:solidFill>
                  <a:srgbClr val="44BCCB"/>
                </a:solidFill>
                <a:latin typeface="+mn-lt"/>
              </a:rPr>
              <a:t>‘’5018 </a:t>
            </a:r>
            <a:r>
              <a:rPr lang="tr-TR" sz="2800" b="1" dirty="0">
                <a:solidFill>
                  <a:srgbClr val="44BCCB"/>
                </a:solidFill>
                <a:latin typeface="+mn-lt"/>
              </a:rPr>
              <a:t>sayılı </a:t>
            </a:r>
            <a:r>
              <a:rPr lang="tr-TR" sz="2800" b="1" dirty="0" smtClean="0">
                <a:solidFill>
                  <a:srgbClr val="44BCCB"/>
                </a:solidFill>
                <a:latin typeface="+mn-lt"/>
              </a:rPr>
              <a:t>Kamu </a:t>
            </a:r>
            <a:r>
              <a:rPr lang="tr-TR" sz="2800" b="1" dirty="0">
                <a:solidFill>
                  <a:srgbClr val="44BCCB"/>
                </a:solidFill>
                <a:latin typeface="+mn-lt"/>
              </a:rPr>
              <a:t>Mali Yönetimi ve Kontrol Kanunu’’ </a:t>
            </a:r>
          </a:p>
        </p:txBody>
      </p:sp>
      <p:sp>
        <p:nvSpPr>
          <p:cNvPr id="3" name="İçerik Yer Tutucusu 2"/>
          <p:cNvSpPr>
            <a:spLocks noGrp="1"/>
          </p:cNvSpPr>
          <p:nvPr>
            <p:ph idx="1"/>
          </p:nvPr>
        </p:nvSpPr>
        <p:spPr>
          <a:xfrm>
            <a:off x="838200" y="1690688"/>
            <a:ext cx="10515600" cy="4600384"/>
          </a:xfrm>
        </p:spPr>
        <p:txBody>
          <a:bodyPr>
            <a:normAutofit/>
          </a:bodyPr>
          <a:lstStyle/>
          <a:p>
            <a:pPr marL="0" indent="0" algn="ctr">
              <a:buNone/>
            </a:pPr>
            <a:endParaRPr lang="tr-TR" sz="2000" b="1" dirty="0" smtClean="0">
              <a:solidFill>
                <a:srgbClr val="002060"/>
              </a:solidFill>
            </a:endParaRPr>
          </a:p>
          <a:p>
            <a:pPr marL="0" indent="0" algn="ctr">
              <a:buNone/>
            </a:pPr>
            <a:endParaRPr lang="tr-TR" sz="2000" b="1" dirty="0" smtClean="0">
              <a:solidFill>
                <a:srgbClr val="002060"/>
              </a:solidFill>
            </a:endParaRPr>
          </a:p>
          <a:p>
            <a:pPr>
              <a:buFont typeface="Wingdings" panose="05000000000000000000" pitchFamily="2" charset="2"/>
              <a:buChar char="ü"/>
            </a:pPr>
            <a:r>
              <a:rPr lang="tr-TR" sz="2200" dirty="0" smtClean="0">
                <a:solidFill>
                  <a:srgbClr val="002060"/>
                </a:solidFill>
              </a:rPr>
              <a:t>5 yıllık stratejik planların hazırlandığı,</a:t>
            </a:r>
          </a:p>
          <a:p>
            <a:pPr>
              <a:buFont typeface="Wingdings" panose="05000000000000000000" pitchFamily="2" charset="2"/>
              <a:buChar char="ü"/>
            </a:pPr>
            <a:r>
              <a:rPr lang="tr-TR" sz="2200" dirty="0" smtClean="0">
                <a:solidFill>
                  <a:srgbClr val="002060"/>
                </a:solidFill>
              </a:rPr>
              <a:t>Stratejik planlarda yer alan hedeflerle uyumlu yıllık performans programlarının oluşturulduğu,</a:t>
            </a:r>
          </a:p>
          <a:p>
            <a:pPr>
              <a:buFont typeface="Wingdings" panose="05000000000000000000" pitchFamily="2" charset="2"/>
              <a:buChar char="ü"/>
            </a:pPr>
            <a:r>
              <a:rPr lang="tr-TR" sz="2200" dirty="0" smtClean="0">
                <a:solidFill>
                  <a:srgbClr val="002060"/>
                </a:solidFill>
              </a:rPr>
              <a:t>Kurum bütçesinin performans esaslı program sistemine uygun olarak hazırlandığı ve uygulandığı,</a:t>
            </a:r>
          </a:p>
          <a:p>
            <a:pPr>
              <a:buFont typeface="Wingdings" panose="05000000000000000000" pitchFamily="2" charset="2"/>
              <a:buChar char="ü"/>
            </a:pPr>
            <a:r>
              <a:rPr lang="tr-TR" sz="2200" dirty="0" smtClean="0">
                <a:solidFill>
                  <a:srgbClr val="002060"/>
                </a:solidFill>
              </a:rPr>
              <a:t>İç kontrol sistemi aracılığıyla uygulamanın güvence altına alındığı bir</a:t>
            </a:r>
          </a:p>
          <a:p>
            <a:pPr>
              <a:buFont typeface="Wingdings" panose="05000000000000000000" pitchFamily="2" charset="2"/>
              <a:buChar char="ü"/>
            </a:pPr>
            <a:endParaRPr lang="tr-TR" dirty="0" smtClean="0">
              <a:solidFill>
                <a:srgbClr val="002060"/>
              </a:solidFill>
            </a:endParaRPr>
          </a:p>
          <a:p>
            <a:pPr marL="0" indent="0" algn="ctr">
              <a:buNone/>
            </a:pPr>
            <a:r>
              <a:rPr lang="tr-TR" b="1" dirty="0" smtClean="0">
                <a:solidFill>
                  <a:srgbClr val="002060"/>
                </a:solidFill>
              </a:rPr>
              <a:t>Stratejik Yönetim Sistemi </a:t>
            </a:r>
            <a:br>
              <a:rPr lang="tr-TR" b="1" dirty="0" smtClean="0">
                <a:solidFill>
                  <a:srgbClr val="002060"/>
                </a:solidFill>
              </a:rPr>
            </a:br>
            <a:r>
              <a:rPr lang="tr-TR" sz="2200" dirty="0" smtClean="0">
                <a:solidFill>
                  <a:srgbClr val="002060"/>
                </a:solidFill>
              </a:rPr>
              <a:t>kurulmuştur</a:t>
            </a:r>
            <a:r>
              <a:rPr lang="tr-TR" sz="2200" dirty="0">
                <a:solidFill>
                  <a:srgbClr val="002060"/>
                </a:solidFill>
              </a:rPr>
              <a:t>.</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spTree>
    <p:extLst>
      <p:ext uri="{BB962C8B-B14F-4D97-AF65-F5344CB8AC3E}">
        <p14:creationId xmlns:p14="http://schemas.microsoft.com/office/powerpoint/2010/main" val="244823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lvl="0" algn="ctr">
              <a:lnSpc>
                <a:spcPct val="85000"/>
              </a:lnSpc>
              <a:spcBef>
                <a:spcPts val="1300"/>
              </a:spcBef>
            </a:pPr>
            <a:r>
              <a:rPr lang="tr-TR" sz="3600" b="1" dirty="0">
                <a:solidFill>
                  <a:srgbClr val="44BCCB"/>
                </a:solidFill>
                <a:latin typeface="Calibri" panose="020F0502020204030204"/>
              </a:rPr>
              <a:t>Kalite ve İç Kontrol Sistemi</a:t>
            </a:r>
            <a:br>
              <a:rPr lang="tr-TR" sz="3600" b="1" dirty="0">
                <a:solidFill>
                  <a:srgbClr val="44BCCB"/>
                </a:solidFill>
                <a:latin typeface="Calibri" panose="020F0502020204030204"/>
              </a:rPr>
            </a:br>
            <a:r>
              <a:rPr lang="tr-TR" sz="3200" b="1" dirty="0">
                <a:solidFill>
                  <a:srgbClr val="44BCCB"/>
                </a:solidFill>
                <a:latin typeface="Calibri" panose="020F0502020204030204"/>
              </a:rPr>
              <a:t>Risk Yönetimi Modülü</a:t>
            </a:r>
            <a:endParaRPr lang="tr-TR" b="1" dirty="0" smtClean="0">
              <a:solidFill>
                <a:srgbClr val="44BCCB"/>
              </a:solidFill>
              <a:latin typeface="+mn-lt"/>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sp>
        <p:nvSpPr>
          <p:cNvPr id="6" name="İçerik Yer Tutucusu 5"/>
          <p:cNvSpPr>
            <a:spLocks noGrp="1"/>
          </p:cNvSpPr>
          <p:nvPr>
            <p:ph idx="1"/>
          </p:nvPr>
        </p:nvSpPr>
        <p:spPr/>
        <p:txBody>
          <a:bodyPr/>
          <a:lstStyle/>
          <a:p>
            <a:endParaRPr lang="tr-TR"/>
          </a:p>
        </p:txBody>
      </p:sp>
      <p:pic>
        <p:nvPicPr>
          <p:cNvPr id="7" name="Resim 6"/>
          <p:cNvPicPr>
            <a:picLocks noChangeAspect="1"/>
          </p:cNvPicPr>
          <p:nvPr/>
        </p:nvPicPr>
        <p:blipFill>
          <a:blip r:embed="rId4"/>
          <a:stretch>
            <a:fillRect/>
          </a:stretch>
        </p:blipFill>
        <p:spPr>
          <a:xfrm>
            <a:off x="838200" y="1798487"/>
            <a:ext cx="10515600" cy="4572894"/>
          </a:xfrm>
          <a:prstGeom prst="rect">
            <a:avLst/>
          </a:prstGeom>
        </p:spPr>
      </p:pic>
      <p:sp>
        <p:nvSpPr>
          <p:cNvPr id="8" name="Oval 7"/>
          <p:cNvSpPr/>
          <p:nvPr/>
        </p:nvSpPr>
        <p:spPr>
          <a:xfrm>
            <a:off x="7420707" y="2690445"/>
            <a:ext cx="2373923" cy="29894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5419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lvl="0" algn="ctr">
              <a:lnSpc>
                <a:spcPct val="85000"/>
              </a:lnSpc>
              <a:spcBef>
                <a:spcPts val="1300"/>
              </a:spcBef>
            </a:pPr>
            <a:r>
              <a:rPr lang="tr-TR" sz="3600" b="1" dirty="0">
                <a:solidFill>
                  <a:srgbClr val="44BCCB"/>
                </a:solidFill>
                <a:latin typeface="Calibri" panose="020F0502020204030204"/>
              </a:rPr>
              <a:t>Kalite ve İç Kontrol Sistemi</a:t>
            </a:r>
            <a:br>
              <a:rPr lang="tr-TR" sz="3600" b="1" dirty="0">
                <a:solidFill>
                  <a:srgbClr val="44BCCB"/>
                </a:solidFill>
                <a:latin typeface="Calibri" panose="020F0502020204030204"/>
              </a:rPr>
            </a:br>
            <a:r>
              <a:rPr lang="tr-TR" sz="3200" b="1" dirty="0">
                <a:solidFill>
                  <a:srgbClr val="44BCCB"/>
                </a:solidFill>
                <a:latin typeface="Calibri" panose="020F0502020204030204"/>
              </a:rPr>
              <a:t>Risk Yönetimi </a:t>
            </a:r>
            <a:r>
              <a:rPr lang="tr-TR" sz="3200" b="1" dirty="0" smtClean="0">
                <a:solidFill>
                  <a:srgbClr val="44BCCB"/>
                </a:solidFill>
                <a:latin typeface="Calibri" panose="020F0502020204030204"/>
              </a:rPr>
              <a:t>Modülü</a:t>
            </a:r>
            <a:endParaRPr lang="tr-TR" b="1" dirty="0" smtClean="0">
              <a:solidFill>
                <a:srgbClr val="44BCCB"/>
              </a:solidFill>
              <a:latin typeface="+mn-lt"/>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pic>
        <p:nvPicPr>
          <p:cNvPr id="9" name="Resim 8"/>
          <p:cNvPicPr>
            <a:picLocks noChangeAspect="1"/>
          </p:cNvPicPr>
          <p:nvPr/>
        </p:nvPicPr>
        <p:blipFill>
          <a:blip r:embed="rId4"/>
          <a:stretch>
            <a:fillRect/>
          </a:stretch>
        </p:blipFill>
        <p:spPr>
          <a:xfrm>
            <a:off x="0" y="2673036"/>
            <a:ext cx="12112752" cy="2263376"/>
          </a:xfrm>
          <a:prstGeom prst="rect">
            <a:avLst/>
          </a:prstGeom>
        </p:spPr>
      </p:pic>
      <p:sp>
        <p:nvSpPr>
          <p:cNvPr id="8" name="Oval 7"/>
          <p:cNvSpPr/>
          <p:nvPr/>
        </p:nvSpPr>
        <p:spPr>
          <a:xfrm>
            <a:off x="10515600" y="4040300"/>
            <a:ext cx="1676400" cy="95097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3984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lvl="0" algn="ctr">
              <a:lnSpc>
                <a:spcPct val="85000"/>
              </a:lnSpc>
              <a:spcBef>
                <a:spcPts val="1300"/>
              </a:spcBef>
            </a:pPr>
            <a:r>
              <a:rPr lang="tr-TR" sz="3600" b="1" dirty="0">
                <a:solidFill>
                  <a:srgbClr val="44BCCB"/>
                </a:solidFill>
                <a:latin typeface="Calibri" panose="020F0502020204030204"/>
              </a:rPr>
              <a:t>Kalite ve İç Kontrol Sistemi</a:t>
            </a:r>
            <a:br>
              <a:rPr lang="tr-TR" sz="3600" b="1" dirty="0">
                <a:solidFill>
                  <a:srgbClr val="44BCCB"/>
                </a:solidFill>
                <a:latin typeface="Calibri" panose="020F0502020204030204"/>
              </a:rPr>
            </a:br>
            <a:r>
              <a:rPr lang="tr-TR" sz="3200" b="1" dirty="0">
                <a:solidFill>
                  <a:srgbClr val="44BCCB"/>
                </a:solidFill>
                <a:latin typeface="Calibri" panose="020F0502020204030204"/>
              </a:rPr>
              <a:t>Risk Yönetimi Modülü</a:t>
            </a:r>
            <a:endParaRPr lang="tr-TR" b="1" dirty="0" smtClean="0">
              <a:solidFill>
                <a:srgbClr val="44BCCB"/>
              </a:solidFill>
              <a:latin typeface="+mn-lt"/>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pic>
        <p:nvPicPr>
          <p:cNvPr id="6" name="Resim 5"/>
          <p:cNvPicPr>
            <a:picLocks noChangeAspect="1"/>
          </p:cNvPicPr>
          <p:nvPr/>
        </p:nvPicPr>
        <p:blipFill>
          <a:blip r:embed="rId4"/>
          <a:stretch>
            <a:fillRect/>
          </a:stretch>
        </p:blipFill>
        <p:spPr>
          <a:xfrm>
            <a:off x="2330858" y="1581764"/>
            <a:ext cx="7992372" cy="5360256"/>
          </a:xfrm>
          <a:prstGeom prst="rect">
            <a:avLst/>
          </a:prstGeom>
        </p:spPr>
      </p:pic>
      <p:sp>
        <p:nvSpPr>
          <p:cNvPr id="9" name="Oval 8"/>
          <p:cNvSpPr/>
          <p:nvPr/>
        </p:nvSpPr>
        <p:spPr>
          <a:xfrm>
            <a:off x="1558355" y="4261892"/>
            <a:ext cx="9280160" cy="6575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3762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lvl="0" algn="ctr">
              <a:lnSpc>
                <a:spcPct val="85000"/>
              </a:lnSpc>
              <a:spcBef>
                <a:spcPts val="1300"/>
              </a:spcBef>
            </a:pPr>
            <a:r>
              <a:rPr lang="tr-TR" sz="3600" b="1" dirty="0">
                <a:solidFill>
                  <a:srgbClr val="44BCCB"/>
                </a:solidFill>
                <a:latin typeface="Calibri" panose="020F0502020204030204"/>
              </a:rPr>
              <a:t>Kalite ve İç Kontrol Sistemi</a:t>
            </a:r>
            <a:br>
              <a:rPr lang="tr-TR" sz="3600" b="1" dirty="0">
                <a:solidFill>
                  <a:srgbClr val="44BCCB"/>
                </a:solidFill>
                <a:latin typeface="Calibri" panose="020F0502020204030204"/>
              </a:rPr>
            </a:br>
            <a:r>
              <a:rPr lang="tr-TR" sz="3200" b="1" dirty="0">
                <a:solidFill>
                  <a:srgbClr val="44BCCB"/>
                </a:solidFill>
                <a:latin typeface="Calibri" panose="020F0502020204030204"/>
              </a:rPr>
              <a:t>Risk Yönetimi Modülü</a:t>
            </a:r>
            <a:endParaRPr lang="tr-TR" b="1" dirty="0" smtClean="0">
              <a:solidFill>
                <a:srgbClr val="44BCCB"/>
              </a:solidFill>
              <a:latin typeface="+mn-lt"/>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pic>
        <p:nvPicPr>
          <p:cNvPr id="10" name="Resim 9"/>
          <p:cNvPicPr>
            <a:picLocks noChangeAspect="1"/>
          </p:cNvPicPr>
          <p:nvPr/>
        </p:nvPicPr>
        <p:blipFill>
          <a:blip r:embed="rId4"/>
          <a:stretch>
            <a:fillRect/>
          </a:stretch>
        </p:blipFill>
        <p:spPr>
          <a:xfrm>
            <a:off x="1500187" y="1497744"/>
            <a:ext cx="9191625" cy="5267325"/>
          </a:xfrm>
          <a:prstGeom prst="rect">
            <a:avLst/>
          </a:prstGeom>
        </p:spPr>
      </p:pic>
      <p:sp>
        <p:nvSpPr>
          <p:cNvPr id="7" name="Oval 6"/>
          <p:cNvSpPr/>
          <p:nvPr/>
        </p:nvSpPr>
        <p:spPr>
          <a:xfrm>
            <a:off x="4909037" y="1571832"/>
            <a:ext cx="2373923" cy="54512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p:cNvSpPr/>
          <p:nvPr/>
        </p:nvSpPr>
        <p:spPr>
          <a:xfrm>
            <a:off x="1074653" y="5669281"/>
            <a:ext cx="9452567" cy="73311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3485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3"/>
          <a:stretch>
            <a:fillRect/>
          </a:stretch>
        </p:blipFill>
        <p:spPr>
          <a:xfrm>
            <a:off x="1523047" y="1690688"/>
            <a:ext cx="9145905" cy="4929459"/>
          </a:xfrm>
          <a:prstGeom prst="rect">
            <a:avLst/>
          </a:prstGeom>
        </p:spPr>
      </p:pic>
      <p:sp>
        <p:nvSpPr>
          <p:cNvPr id="6" name="Oval 5"/>
          <p:cNvSpPr/>
          <p:nvPr/>
        </p:nvSpPr>
        <p:spPr>
          <a:xfrm>
            <a:off x="8637453" y="4694330"/>
            <a:ext cx="2373923" cy="54512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Unvan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5000"/>
              </a:lnSpc>
              <a:spcBef>
                <a:spcPts val="1300"/>
              </a:spcBef>
            </a:pPr>
            <a:r>
              <a:rPr lang="tr-TR" sz="3600" b="1" smtClean="0">
                <a:solidFill>
                  <a:srgbClr val="44BCCB"/>
                </a:solidFill>
                <a:latin typeface="Calibri" panose="020F0502020204030204"/>
              </a:rPr>
              <a:t>Kalite ve İç Kontrol Sistemi</a:t>
            </a:r>
            <a:br>
              <a:rPr lang="tr-TR" sz="3600" b="1" smtClean="0">
                <a:solidFill>
                  <a:srgbClr val="44BCCB"/>
                </a:solidFill>
                <a:latin typeface="Calibri" panose="020F0502020204030204"/>
              </a:rPr>
            </a:br>
            <a:r>
              <a:rPr lang="tr-TR" sz="3200" b="1" smtClean="0">
                <a:solidFill>
                  <a:srgbClr val="44BCCB"/>
                </a:solidFill>
                <a:latin typeface="Calibri" panose="020F0502020204030204"/>
              </a:rPr>
              <a:t>Risk Yönetimi Modülü</a:t>
            </a:r>
            <a:endParaRPr lang="tr-TR" b="1" dirty="0">
              <a:solidFill>
                <a:srgbClr val="44BCCB"/>
              </a:solidFill>
              <a:latin typeface="+mn-lt"/>
            </a:endParaRPr>
          </a:p>
        </p:txBody>
      </p:sp>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spTree>
    <p:extLst>
      <p:ext uri="{BB962C8B-B14F-4D97-AF65-F5344CB8AC3E}">
        <p14:creationId xmlns:p14="http://schemas.microsoft.com/office/powerpoint/2010/main" val="310622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lvl="0" algn="ctr">
              <a:lnSpc>
                <a:spcPct val="85000"/>
              </a:lnSpc>
              <a:spcBef>
                <a:spcPts val="1300"/>
              </a:spcBef>
            </a:pPr>
            <a:r>
              <a:rPr lang="tr-TR" sz="3600" b="1" dirty="0">
                <a:solidFill>
                  <a:srgbClr val="44BCCB"/>
                </a:solidFill>
                <a:latin typeface="Calibri" panose="020F0502020204030204"/>
              </a:rPr>
              <a:t>Kalite ve İç Kontrol Sistemi</a:t>
            </a:r>
            <a:br>
              <a:rPr lang="tr-TR" sz="3600" b="1" dirty="0">
                <a:solidFill>
                  <a:srgbClr val="44BCCB"/>
                </a:solidFill>
                <a:latin typeface="Calibri" panose="020F0502020204030204"/>
              </a:rPr>
            </a:br>
            <a:r>
              <a:rPr lang="tr-TR" sz="3200" b="1" dirty="0">
                <a:solidFill>
                  <a:srgbClr val="44BCCB"/>
                </a:solidFill>
                <a:latin typeface="Calibri" panose="020F0502020204030204"/>
              </a:rPr>
              <a:t>Risk Yönetimi Modülü</a:t>
            </a:r>
            <a:endParaRPr lang="tr-TR" b="1" dirty="0" smtClean="0">
              <a:solidFill>
                <a:srgbClr val="44BCCB"/>
              </a:solidFill>
              <a:latin typeface="+mn-lt"/>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pic>
        <p:nvPicPr>
          <p:cNvPr id="9" name="Resim 8"/>
          <p:cNvPicPr>
            <a:picLocks noChangeAspect="1"/>
          </p:cNvPicPr>
          <p:nvPr/>
        </p:nvPicPr>
        <p:blipFill>
          <a:blip r:embed="rId4"/>
          <a:stretch>
            <a:fillRect/>
          </a:stretch>
        </p:blipFill>
        <p:spPr>
          <a:xfrm>
            <a:off x="1147820" y="2191240"/>
            <a:ext cx="10205980" cy="4071649"/>
          </a:xfrm>
          <a:prstGeom prst="rect">
            <a:avLst/>
          </a:prstGeom>
        </p:spPr>
      </p:pic>
      <p:sp>
        <p:nvSpPr>
          <p:cNvPr id="10" name="Oval 9"/>
          <p:cNvSpPr/>
          <p:nvPr/>
        </p:nvSpPr>
        <p:spPr>
          <a:xfrm>
            <a:off x="2999232" y="3858768"/>
            <a:ext cx="1296063" cy="117043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2278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p:txBody>
      </p:sp>
      <p:pic>
        <p:nvPicPr>
          <p:cNvPr id="4" name="Resim 3"/>
          <p:cNvPicPr>
            <a:picLocks noChangeAspect="1"/>
          </p:cNvPicPr>
          <p:nvPr/>
        </p:nvPicPr>
        <p:blipFill>
          <a:blip r:embed="rId2"/>
          <a:stretch>
            <a:fillRect/>
          </a:stretch>
        </p:blipFill>
        <p:spPr>
          <a:xfrm>
            <a:off x="1528762" y="1702687"/>
            <a:ext cx="9134475" cy="4772025"/>
          </a:xfrm>
          <a:prstGeom prst="rect">
            <a:avLst/>
          </a:prstGeom>
        </p:spPr>
      </p:pic>
      <p:sp>
        <p:nvSpPr>
          <p:cNvPr id="5" name="Unvan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5000"/>
              </a:lnSpc>
              <a:spcBef>
                <a:spcPts val="1300"/>
              </a:spcBef>
            </a:pPr>
            <a:r>
              <a:rPr lang="tr-TR" sz="3600" b="1" dirty="0">
                <a:solidFill>
                  <a:srgbClr val="44BCCB"/>
                </a:solidFill>
                <a:latin typeface="Calibri" panose="020F0502020204030204"/>
              </a:rPr>
              <a:t>Kalite ve İç Kontrol Sistemi</a:t>
            </a:r>
            <a:br>
              <a:rPr lang="tr-TR" sz="3600" b="1" dirty="0">
                <a:solidFill>
                  <a:srgbClr val="44BCCB"/>
                </a:solidFill>
                <a:latin typeface="Calibri" panose="020F0502020204030204"/>
              </a:rPr>
            </a:br>
            <a:r>
              <a:rPr lang="tr-TR" sz="3200" b="1" dirty="0">
                <a:solidFill>
                  <a:srgbClr val="44BCCB"/>
                </a:solidFill>
                <a:latin typeface="Calibri" panose="020F0502020204030204"/>
              </a:rPr>
              <a:t>Risk Yönetimi Modülü</a:t>
            </a:r>
            <a:endParaRPr lang="tr-TR" b="1" dirty="0">
              <a:solidFill>
                <a:srgbClr val="44BCCB"/>
              </a:solidFill>
              <a:latin typeface="+mn-lt"/>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sp>
        <p:nvSpPr>
          <p:cNvPr id="9" name="Sağ Ok 8"/>
          <p:cNvSpPr/>
          <p:nvPr/>
        </p:nvSpPr>
        <p:spPr>
          <a:xfrm rot="5400000">
            <a:off x="5731034" y="4221798"/>
            <a:ext cx="661282" cy="292124"/>
          </a:xfrm>
          <a:prstGeom prst="rightArrow">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p:cNvSpPr txBox="1"/>
          <p:nvPr/>
        </p:nvSpPr>
        <p:spPr>
          <a:xfrm>
            <a:off x="2235344" y="5096610"/>
            <a:ext cx="3972393" cy="369332"/>
          </a:xfrm>
          <a:prstGeom prst="rect">
            <a:avLst/>
          </a:prstGeom>
          <a:noFill/>
        </p:spPr>
        <p:txBody>
          <a:bodyPr wrap="square" rtlCol="0">
            <a:spAutoFit/>
          </a:bodyPr>
          <a:lstStyle/>
          <a:p>
            <a:pPr algn="ctr"/>
            <a:r>
              <a:rPr lang="tr-TR" b="1" dirty="0" smtClean="0"/>
              <a:t>KF Tanımı                              KF Sorumlusu</a:t>
            </a:r>
            <a:endParaRPr lang="tr-TR" b="1" dirty="0"/>
          </a:p>
        </p:txBody>
      </p:sp>
      <p:sp>
        <p:nvSpPr>
          <p:cNvPr id="11" name="Oval 10"/>
          <p:cNvSpPr/>
          <p:nvPr/>
        </p:nvSpPr>
        <p:spPr>
          <a:xfrm>
            <a:off x="3749040" y="4849620"/>
            <a:ext cx="847254" cy="67519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rot="5400000">
            <a:off x="1904703" y="4278218"/>
            <a:ext cx="661282" cy="292124"/>
          </a:xfrm>
          <a:prstGeom prst="rightArrow">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Sağ Ok 13"/>
          <p:cNvSpPr/>
          <p:nvPr/>
        </p:nvSpPr>
        <p:spPr>
          <a:xfrm>
            <a:off x="8145251" y="5884839"/>
            <a:ext cx="661282" cy="292124"/>
          </a:xfrm>
          <a:prstGeom prst="rightArrow">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2988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lvl="0" algn="ctr">
              <a:lnSpc>
                <a:spcPct val="85000"/>
              </a:lnSpc>
              <a:spcBef>
                <a:spcPts val="1300"/>
              </a:spcBef>
            </a:pPr>
            <a:r>
              <a:rPr lang="tr-TR" sz="3600" b="1" dirty="0">
                <a:solidFill>
                  <a:srgbClr val="44BCCB"/>
                </a:solidFill>
                <a:latin typeface="Calibri" panose="020F0502020204030204"/>
              </a:rPr>
              <a:t>Kalite ve İç Kontrol Sistemi</a:t>
            </a:r>
            <a:br>
              <a:rPr lang="tr-TR" sz="3600" b="1" dirty="0">
                <a:solidFill>
                  <a:srgbClr val="44BCCB"/>
                </a:solidFill>
                <a:latin typeface="Calibri" panose="020F0502020204030204"/>
              </a:rPr>
            </a:br>
            <a:r>
              <a:rPr lang="tr-TR" sz="3200" b="1" dirty="0">
                <a:solidFill>
                  <a:srgbClr val="44BCCB"/>
                </a:solidFill>
                <a:latin typeface="Calibri" panose="020F0502020204030204"/>
              </a:rPr>
              <a:t>Risk Yönetimi Modülü</a:t>
            </a:r>
            <a:endParaRPr lang="tr-TR" b="1" dirty="0" smtClean="0">
              <a:solidFill>
                <a:srgbClr val="44BCCB"/>
              </a:solidFill>
              <a:latin typeface="+mn-lt"/>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pic>
        <p:nvPicPr>
          <p:cNvPr id="6" name="Resim 5"/>
          <p:cNvPicPr>
            <a:picLocks noChangeAspect="1"/>
          </p:cNvPicPr>
          <p:nvPr/>
        </p:nvPicPr>
        <p:blipFill>
          <a:blip r:embed="rId4"/>
          <a:stretch>
            <a:fillRect/>
          </a:stretch>
        </p:blipFill>
        <p:spPr>
          <a:xfrm>
            <a:off x="1533525" y="2138208"/>
            <a:ext cx="9124950" cy="4295775"/>
          </a:xfrm>
          <a:prstGeom prst="rect">
            <a:avLst/>
          </a:prstGeom>
        </p:spPr>
      </p:pic>
      <p:sp>
        <p:nvSpPr>
          <p:cNvPr id="11" name="Metin kutusu 10"/>
          <p:cNvSpPr txBox="1"/>
          <p:nvPr/>
        </p:nvSpPr>
        <p:spPr>
          <a:xfrm>
            <a:off x="2128604" y="5466173"/>
            <a:ext cx="3972393" cy="369332"/>
          </a:xfrm>
          <a:prstGeom prst="rect">
            <a:avLst/>
          </a:prstGeom>
          <a:noFill/>
        </p:spPr>
        <p:txBody>
          <a:bodyPr wrap="square" rtlCol="0">
            <a:spAutoFit/>
          </a:bodyPr>
          <a:lstStyle/>
          <a:p>
            <a:pPr algn="ctr"/>
            <a:r>
              <a:rPr lang="tr-TR" b="1" dirty="0" smtClean="0"/>
              <a:t>KF Tanımı                              KF Sorumlusu</a:t>
            </a:r>
            <a:endParaRPr lang="tr-TR" b="1" dirty="0"/>
          </a:p>
        </p:txBody>
      </p:sp>
      <p:sp>
        <p:nvSpPr>
          <p:cNvPr id="13" name="Oval 12"/>
          <p:cNvSpPr/>
          <p:nvPr/>
        </p:nvSpPr>
        <p:spPr>
          <a:xfrm>
            <a:off x="6924239" y="4320039"/>
            <a:ext cx="1526029" cy="151546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3103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lvl="0" algn="ctr">
              <a:lnSpc>
                <a:spcPct val="85000"/>
              </a:lnSpc>
              <a:spcBef>
                <a:spcPts val="1300"/>
              </a:spcBef>
            </a:pPr>
            <a:r>
              <a:rPr lang="tr-TR" sz="3600" b="1" dirty="0">
                <a:solidFill>
                  <a:srgbClr val="44BCCB"/>
                </a:solidFill>
                <a:latin typeface="Calibri" panose="020F0502020204030204"/>
              </a:rPr>
              <a:t>Kalite ve İç Kontrol Sistemi</a:t>
            </a:r>
            <a:br>
              <a:rPr lang="tr-TR" sz="3600" b="1" dirty="0">
                <a:solidFill>
                  <a:srgbClr val="44BCCB"/>
                </a:solidFill>
                <a:latin typeface="Calibri" panose="020F0502020204030204"/>
              </a:rPr>
            </a:br>
            <a:r>
              <a:rPr lang="tr-TR" sz="3200" b="1" dirty="0">
                <a:solidFill>
                  <a:srgbClr val="44BCCB"/>
                </a:solidFill>
                <a:latin typeface="Calibri" panose="020F0502020204030204"/>
              </a:rPr>
              <a:t>Risk Yönetimi Modülü</a:t>
            </a:r>
            <a:endParaRPr lang="tr-TR" b="1" dirty="0" smtClean="0">
              <a:solidFill>
                <a:srgbClr val="44BCCB"/>
              </a:solidFill>
              <a:latin typeface="+mn-lt"/>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pic>
        <p:nvPicPr>
          <p:cNvPr id="9" name="Resim 8"/>
          <p:cNvPicPr>
            <a:picLocks noChangeAspect="1"/>
          </p:cNvPicPr>
          <p:nvPr/>
        </p:nvPicPr>
        <p:blipFill>
          <a:blip r:embed="rId4"/>
          <a:stretch>
            <a:fillRect/>
          </a:stretch>
        </p:blipFill>
        <p:spPr>
          <a:xfrm>
            <a:off x="1384556" y="2422077"/>
            <a:ext cx="9048750" cy="3609975"/>
          </a:xfrm>
          <a:prstGeom prst="rect">
            <a:avLst/>
          </a:prstGeom>
        </p:spPr>
      </p:pic>
      <p:sp>
        <p:nvSpPr>
          <p:cNvPr id="10" name="Oval 9"/>
          <p:cNvSpPr/>
          <p:nvPr/>
        </p:nvSpPr>
        <p:spPr>
          <a:xfrm>
            <a:off x="3116738" y="3432425"/>
            <a:ext cx="1526029" cy="158928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0393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smtClean="0">
                <a:solidFill>
                  <a:srgbClr val="44BCCB"/>
                </a:solidFill>
                <a:latin typeface="+mn-lt"/>
              </a:rPr>
              <a:t>İç Kontrol Çalışmaları Kapsamında </a:t>
            </a:r>
            <a:br>
              <a:rPr lang="tr-TR" sz="3200" b="1" dirty="0" smtClean="0">
                <a:solidFill>
                  <a:srgbClr val="44BCCB"/>
                </a:solidFill>
                <a:latin typeface="+mn-lt"/>
              </a:rPr>
            </a:br>
            <a:r>
              <a:rPr lang="tr-TR" sz="3200" b="1" dirty="0" smtClean="0">
                <a:solidFill>
                  <a:srgbClr val="44BCCB"/>
                </a:solidFill>
                <a:latin typeface="+mn-lt"/>
              </a:rPr>
              <a:t>Birimlerden Beklentilerimiz</a:t>
            </a:r>
            <a:endParaRPr lang="tr-TR" sz="3200" b="1" dirty="0">
              <a:solidFill>
                <a:srgbClr val="44BCCB"/>
              </a:solidFill>
              <a:latin typeface="+mn-lt"/>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sp>
        <p:nvSpPr>
          <p:cNvPr id="3" name="İçerik Yer Tutucusu 2"/>
          <p:cNvSpPr>
            <a:spLocks noGrp="1"/>
          </p:cNvSpPr>
          <p:nvPr>
            <p:ph idx="1"/>
          </p:nvPr>
        </p:nvSpPr>
        <p:spPr>
          <a:xfrm>
            <a:off x="838200" y="1825625"/>
            <a:ext cx="11122152" cy="4351338"/>
          </a:xfrm>
        </p:spPr>
        <p:txBody>
          <a:bodyPr>
            <a:normAutofit fontScale="92500" lnSpcReduction="20000"/>
          </a:bodyPr>
          <a:lstStyle/>
          <a:p>
            <a:pPr marL="457200" indent="-457200">
              <a:buFont typeface="+mj-lt"/>
              <a:buAutoNum type="arabicPeriod"/>
            </a:pPr>
            <a:endParaRPr lang="tr-TR" sz="2400" dirty="0" smtClean="0">
              <a:solidFill>
                <a:srgbClr val="003161"/>
              </a:solidFill>
            </a:endParaRPr>
          </a:p>
          <a:p>
            <a:pPr marL="457200" lvl="1" indent="-457200">
              <a:spcBef>
                <a:spcPts val="1000"/>
              </a:spcBef>
              <a:buFont typeface="+mj-lt"/>
              <a:buAutoNum type="arabicPeriod"/>
            </a:pPr>
            <a:r>
              <a:rPr lang="tr-TR" dirty="0">
                <a:solidFill>
                  <a:srgbClr val="003161"/>
                </a:solidFill>
              </a:rPr>
              <a:t>Öngörülen kontrol faaliyetlerinin gerçekleştirilmesi ve kanıtlayıcı belgelerin biriminizde </a:t>
            </a:r>
            <a:r>
              <a:rPr lang="tr-TR" dirty="0" smtClean="0">
                <a:solidFill>
                  <a:srgbClr val="003161"/>
                </a:solidFill>
              </a:rPr>
              <a:t>muhafazası</a:t>
            </a:r>
          </a:p>
          <a:p>
            <a:pPr marL="457200" lvl="1" indent="-457200">
              <a:spcBef>
                <a:spcPts val="1000"/>
              </a:spcBef>
              <a:buFont typeface="+mj-lt"/>
              <a:buAutoNum type="arabicPeriod"/>
            </a:pPr>
            <a:r>
              <a:rPr lang="tr-TR" dirty="0">
                <a:solidFill>
                  <a:srgbClr val="003161"/>
                </a:solidFill>
              </a:rPr>
              <a:t>KİKSİS </a:t>
            </a:r>
            <a:r>
              <a:rPr lang="tr-TR" dirty="0" smtClean="0">
                <a:solidFill>
                  <a:srgbClr val="003161"/>
                </a:solidFill>
              </a:rPr>
              <a:t>Risk İzleme Modülü üzerinden </a:t>
            </a:r>
            <a:r>
              <a:rPr lang="tr-TR" dirty="0">
                <a:solidFill>
                  <a:srgbClr val="003161"/>
                </a:solidFill>
              </a:rPr>
              <a:t>yıllık </a:t>
            </a:r>
            <a:r>
              <a:rPr lang="tr-TR" dirty="0" smtClean="0">
                <a:solidFill>
                  <a:srgbClr val="003161"/>
                </a:solidFill>
              </a:rPr>
              <a:t>risk değerlendirmelerinin </a:t>
            </a:r>
            <a:r>
              <a:rPr lang="tr-TR" dirty="0">
                <a:solidFill>
                  <a:srgbClr val="003161"/>
                </a:solidFill>
              </a:rPr>
              <a:t>gerçekleştirilmesi</a:t>
            </a:r>
          </a:p>
          <a:p>
            <a:pPr lvl="2">
              <a:buFont typeface="Wingdings" panose="05000000000000000000" pitchFamily="2" charset="2"/>
              <a:buChar char="ü"/>
            </a:pPr>
            <a:r>
              <a:rPr lang="tr-TR" dirty="0" smtClean="0">
                <a:solidFill>
                  <a:srgbClr val="003161"/>
                </a:solidFill>
              </a:rPr>
              <a:t>Doğal risk seviyesinin güncelliğinin değerlendirilmesi</a:t>
            </a:r>
          </a:p>
          <a:p>
            <a:pPr lvl="2">
              <a:buFont typeface="Wingdings" panose="05000000000000000000" pitchFamily="2" charset="2"/>
              <a:buChar char="ü"/>
            </a:pPr>
            <a:r>
              <a:rPr lang="tr-TR" dirty="0" smtClean="0">
                <a:solidFill>
                  <a:srgbClr val="003161"/>
                </a:solidFill>
              </a:rPr>
              <a:t>Tamamlanan kontrol faaliyetlerinin etkinlik/yeterlilik açısından değerlendirilmesi </a:t>
            </a:r>
            <a:endParaRPr lang="tr-TR" dirty="0">
              <a:solidFill>
                <a:srgbClr val="003161"/>
              </a:solidFill>
            </a:endParaRPr>
          </a:p>
          <a:p>
            <a:pPr lvl="2">
              <a:buFont typeface="Wingdings" panose="05000000000000000000" pitchFamily="2" charset="2"/>
              <a:buChar char="ü"/>
            </a:pPr>
            <a:r>
              <a:rPr lang="tr-TR" dirty="0" smtClean="0">
                <a:solidFill>
                  <a:srgbClr val="003161"/>
                </a:solidFill>
              </a:rPr>
              <a:t>İhtiyaç duyulması durumunda yeni kontrol faaliyetlerinin tanımlanması (sorumlu ve </a:t>
            </a:r>
            <a:r>
              <a:rPr lang="tr-TR" dirty="0" err="1" smtClean="0">
                <a:solidFill>
                  <a:srgbClr val="003161"/>
                </a:solidFill>
              </a:rPr>
              <a:t>termin</a:t>
            </a:r>
            <a:r>
              <a:rPr lang="tr-TR" dirty="0" smtClean="0">
                <a:solidFill>
                  <a:srgbClr val="003161"/>
                </a:solidFill>
              </a:rPr>
              <a:t> tarihleri belirlenerek)</a:t>
            </a:r>
          </a:p>
          <a:p>
            <a:pPr lvl="2">
              <a:buFont typeface="Wingdings" panose="05000000000000000000" pitchFamily="2" charset="2"/>
              <a:buChar char="ü"/>
            </a:pPr>
            <a:r>
              <a:rPr lang="tr-TR" dirty="0" smtClean="0">
                <a:solidFill>
                  <a:srgbClr val="003161"/>
                </a:solidFill>
              </a:rPr>
              <a:t>Riske yönelik alınan kararın seçilmesi ve kaydedilmesi</a:t>
            </a:r>
            <a:endParaRPr lang="tr-TR" sz="2800" dirty="0">
              <a:solidFill>
                <a:srgbClr val="003161"/>
              </a:solidFill>
            </a:endParaRPr>
          </a:p>
          <a:p>
            <a:pPr marL="457200" indent="-457200">
              <a:buFont typeface="+mj-lt"/>
              <a:buAutoNum type="arabicPeriod" startAt="3"/>
            </a:pPr>
            <a:r>
              <a:rPr lang="tr-TR" sz="2400" dirty="0" smtClean="0">
                <a:solidFill>
                  <a:srgbClr val="003161"/>
                </a:solidFill>
              </a:rPr>
              <a:t>Sürekli izleme kapsamında yeni riskler ile karşılaşılması durumunda KİKSİS Risk Talep Modülü üzerinden anlık olarak talep yapılması </a:t>
            </a:r>
            <a:br>
              <a:rPr lang="tr-TR" sz="2400" dirty="0" smtClean="0">
                <a:solidFill>
                  <a:srgbClr val="003161"/>
                </a:solidFill>
              </a:rPr>
            </a:br>
            <a:endParaRPr lang="tr-TR" sz="2400" dirty="0" smtClean="0">
              <a:solidFill>
                <a:srgbClr val="003161"/>
              </a:solidFill>
            </a:endParaRPr>
          </a:p>
          <a:p>
            <a:pPr marL="457200" indent="-457200">
              <a:buFont typeface="+mj-lt"/>
              <a:buAutoNum type="arabicPeriod" startAt="3"/>
            </a:pPr>
            <a:r>
              <a:rPr lang="tr-TR" sz="2400" dirty="0" smtClean="0">
                <a:solidFill>
                  <a:srgbClr val="003161"/>
                </a:solidFill>
              </a:rPr>
              <a:t>İç kontrol çalışmalarının KİKSİS üzerinden yürütülmesi nedeniyle daha önce oluşturulan ve web sayfanızda bulunan dokümanların (ekip listeleri, görev tanımları vb.) kaldırılması</a:t>
            </a:r>
          </a:p>
          <a:p>
            <a:pPr marL="457200" indent="-457200">
              <a:buFont typeface="+mj-lt"/>
              <a:buAutoNum type="arabicPeriod" startAt="3"/>
            </a:pPr>
            <a:endParaRPr lang="tr-TR" sz="2400" dirty="0">
              <a:solidFill>
                <a:srgbClr val="003161"/>
              </a:solidFill>
            </a:endParaRPr>
          </a:p>
          <a:p>
            <a:pPr marL="457200" indent="-457200">
              <a:buFont typeface="+mj-lt"/>
              <a:buAutoNum type="arabicPeriod" startAt="3"/>
            </a:pPr>
            <a:endParaRPr lang="tr-TR" sz="2400" dirty="0">
              <a:solidFill>
                <a:srgbClr val="003161"/>
              </a:solidFill>
            </a:endParaRPr>
          </a:p>
        </p:txBody>
      </p:sp>
    </p:spTree>
    <p:extLst>
      <p:ext uri="{BB962C8B-B14F-4D97-AF65-F5344CB8AC3E}">
        <p14:creationId xmlns:p14="http://schemas.microsoft.com/office/powerpoint/2010/main" val="3834166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smtClean="0">
                <a:solidFill>
                  <a:srgbClr val="44BCCB"/>
                </a:solidFill>
                <a:latin typeface="+mn-lt"/>
              </a:rPr>
              <a:t>İç Kontrol Sistemi</a:t>
            </a:r>
            <a:endParaRPr lang="tr-TR" sz="3600" b="1" dirty="0">
              <a:solidFill>
                <a:srgbClr val="44BCCB"/>
              </a:solidFill>
              <a:latin typeface="+mn-lt"/>
            </a:endParaRP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3800837893"/>
              </p:ext>
            </p:extLst>
          </p:nvPr>
        </p:nvGraphicFramePr>
        <p:xfrm>
          <a:off x="4443560" y="2410956"/>
          <a:ext cx="3352087" cy="3330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Resim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5" name="Resim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sp>
        <p:nvSpPr>
          <p:cNvPr id="6" name="İçerik Yer Tutucusu 2"/>
          <p:cNvSpPr txBox="1">
            <a:spLocks/>
          </p:cNvSpPr>
          <p:nvPr/>
        </p:nvSpPr>
        <p:spPr>
          <a:xfrm>
            <a:off x="755341" y="2410956"/>
            <a:ext cx="5870236" cy="377331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buClr>
                <a:srgbClr val="40BAD2"/>
              </a:buClr>
            </a:pPr>
            <a:endParaRPr lang="tr-TR" sz="2400" dirty="0">
              <a:solidFill>
                <a:srgbClr val="003161"/>
              </a:solidFill>
            </a:endParaRPr>
          </a:p>
        </p:txBody>
      </p:sp>
      <p:grpSp>
        <p:nvGrpSpPr>
          <p:cNvPr id="8" name="Grup 7"/>
          <p:cNvGrpSpPr/>
          <p:nvPr/>
        </p:nvGrpSpPr>
        <p:grpSpPr>
          <a:xfrm>
            <a:off x="1698992" y="1741202"/>
            <a:ext cx="2563293" cy="2444327"/>
            <a:chOff x="-17082235" y="703151"/>
            <a:chExt cx="3919780" cy="1622327"/>
          </a:xfrm>
          <a:solidFill>
            <a:schemeClr val="bg1"/>
          </a:solidFill>
          <a:effectLst/>
          <a:scene3d>
            <a:camera prst="orthographicFront">
              <a:rot lat="0" lon="0" rev="0"/>
            </a:camera>
            <a:lightRig rig="contrasting" dir="t">
              <a:rot lat="0" lon="0" rev="1500000"/>
            </a:lightRig>
          </a:scene3d>
        </p:grpSpPr>
        <p:sp>
          <p:nvSpPr>
            <p:cNvPr id="9" name="Yuvarlatılmış Dikdörtgen 8"/>
            <p:cNvSpPr/>
            <p:nvPr/>
          </p:nvSpPr>
          <p:spPr>
            <a:xfrm>
              <a:off x="-17082235" y="703151"/>
              <a:ext cx="3919780" cy="1622327"/>
            </a:xfrm>
            <a:prstGeom prst="roundRect">
              <a:avLst/>
            </a:prstGeom>
            <a:grpFill/>
            <a:ln w="28575">
              <a:solidFill>
                <a:srgbClr val="003161"/>
              </a:solidFill>
              <a:prstDash val="sysDot"/>
            </a:ln>
            <a:effectLst>
              <a:outerShdw blurRad="149987" dist="250190" dir="8460000" algn="ctr">
                <a:srgbClr val="000000">
                  <a:alpha val="28000"/>
                </a:srgbClr>
              </a:outerShdw>
            </a:effectLst>
            <a:sp3d prstMaterial="metal">
              <a:bevelT w="88900" h="88900"/>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0" name="Yuvarlatılmış Dikdörtgen 4"/>
            <p:cNvSpPr/>
            <p:nvPr/>
          </p:nvSpPr>
          <p:spPr>
            <a:xfrm>
              <a:off x="-16983761" y="924288"/>
              <a:ext cx="3761390" cy="1215669"/>
            </a:xfrm>
            <a:prstGeom prst="rect">
              <a:avLst/>
            </a:prstGeom>
            <a:grpFill/>
            <a:ln w="28575">
              <a:solidFill>
                <a:srgbClr val="003161"/>
              </a:solidFill>
              <a:prstDash val="sysDot"/>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tr-TR" sz="1600" b="1" dirty="0">
                  <a:solidFill>
                    <a:srgbClr val="002060"/>
                  </a:solidFill>
                </a:rPr>
                <a:t>Kurumun hedeflerine ulaşması için </a:t>
              </a:r>
              <a:r>
                <a:rPr lang="tr-TR" sz="1600" b="1" dirty="0" smtClean="0">
                  <a:solidFill>
                    <a:srgbClr val="002060"/>
                  </a:solidFill>
                </a:rPr>
                <a:t/>
              </a:r>
              <a:br>
                <a:rPr lang="tr-TR" sz="1600" b="1" dirty="0" smtClean="0">
                  <a:solidFill>
                    <a:srgbClr val="002060"/>
                  </a:solidFill>
                </a:rPr>
              </a:br>
              <a:r>
                <a:rPr lang="tr-TR" sz="1600" b="1" dirty="0" smtClean="0">
                  <a:solidFill>
                    <a:srgbClr val="002060"/>
                  </a:solidFill>
                </a:rPr>
                <a:t>makul </a:t>
              </a:r>
              <a:r>
                <a:rPr lang="tr-TR" sz="1600" b="1" dirty="0">
                  <a:solidFill>
                    <a:srgbClr val="002060"/>
                  </a:solidFill>
                </a:rPr>
                <a:t>güvence sağlamak üzere tasarlanmış  bir sistemdir. </a:t>
              </a:r>
              <a:endParaRPr lang="en-US" sz="1600" b="1" dirty="0">
                <a:solidFill>
                  <a:srgbClr val="002060"/>
                </a:solidFill>
              </a:endParaRPr>
            </a:p>
          </p:txBody>
        </p:sp>
      </p:grpSp>
      <p:grpSp>
        <p:nvGrpSpPr>
          <p:cNvPr id="14" name="Grup 13"/>
          <p:cNvGrpSpPr/>
          <p:nvPr/>
        </p:nvGrpSpPr>
        <p:grpSpPr>
          <a:xfrm>
            <a:off x="3277369" y="3683634"/>
            <a:ext cx="2622162" cy="2847614"/>
            <a:chOff x="0" y="41949"/>
            <a:chExt cx="3919780" cy="2059200"/>
          </a:xfrm>
          <a:solidFill>
            <a:schemeClr val="bg1"/>
          </a:solidFill>
          <a:effectLst/>
          <a:scene3d>
            <a:camera prst="orthographicFront">
              <a:rot lat="0" lon="0" rev="0"/>
            </a:camera>
            <a:lightRig rig="contrasting" dir="t">
              <a:rot lat="0" lon="0" rev="1500000"/>
            </a:lightRig>
          </a:scene3d>
        </p:grpSpPr>
        <p:sp>
          <p:nvSpPr>
            <p:cNvPr id="15" name="Yuvarlatılmış Dikdörtgen 14"/>
            <p:cNvSpPr/>
            <p:nvPr/>
          </p:nvSpPr>
          <p:spPr>
            <a:xfrm>
              <a:off x="0" y="41949"/>
              <a:ext cx="3919780" cy="2059200"/>
            </a:xfrm>
            <a:prstGeom prst="roundRect">
              <a:avLst/>
            </a:prstGeom>
            <a:grpFill/>
            <a:ln w="28575">
              <a:solidFill>
                <a:srgbClr val="003161"/>
              </a:solidFill>
              <a:prstDash val="sysDot"/>
            </a:ln>
            <a:effectLst>
              <a:outerShdw blurRad="149987" dist="250190" dir="8460000" algn="ctr">
                <a:srgbClr val="000000">
                  <a:alpha val="28000"/>
                </a:srgbClr>
              </a:outerShdw>
            </a:effectLst>
            <a:sp3d prstMaterial="metal">
              <a:bevelT w="88900" h="88900"/>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6" name="Yuvarlatılmış Dikdörtgen 4"/>
            <p:cNvSpPr/>
            <p:nvPr/>
          </p:nvSpPr>
          <p:spPr>
            <a:xfrm>
              <a:off x="299677" y="178290"/>
              <a:ext cx="3430484" cy="1780388"/>
            </a:xfrm>
            <a:prstGeom prst="rect">
              <a:avLst/>
            </a:prstGeom>
            <a:grpFill/>
            <a:ln w="28575">
              <a:solidFill>
                <a:srgbClr val="003161"/>
              </a:solidFill>
              <a:prstDash val="sysDot"/>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1600" b="1" kern="1200" dirty="0" smtClean="0">
                  <a:solidFill>
                    <a:srgbClr val="002060"/>
                  </a:solidFill>
                </a:rPr>
                <a:t>Uluslararası genel kabul görmüş standartlar çerçevesinde belirlenen standart, düzenleme ve yöntemlere uygun olarak oluşturulur, uygulanır, izlenir ve geliştirilir.</a:t>
              </a:r>
              <a:endParaRPr lang="en-US" sz="1600" kern="1200" dirty="0">
                <a:solidFill>
                  <a:srgbClr val="002060"/>
                </a:solidFill>
              </a:endParaRPr>
            </a:p>
          </p:txBody>
        </p:sp>
      </p:grpSp>
      <p:grpSp>
        <p:nvGrpSpPr>
          <p:cNvPr id="17" name="Grup 16"/>
          <p:cNvGrpSpPr/>
          <p:nvPr/>
        </p:nvGrpSpPr>
        <p:grpSpPr>
          <a:xfrm>
            <a:off x="5655501" y="1596082"/>
            <a:ext cx="2546400" cy="2701532"/>
            <a:chOff x="0" y="0"/>
            <a:chExt cx="3352087" cy="3042000"/>
          </a:xfrm>
          <a:solidFill>
            <a:schemeClr val="bg1"/>
          </a:solidFill>
          <a:effectLst/>
          <a:scene3d>
            <a:camera prst="orthographicFront">
              <a:rot lat="0" lon="0" rev="0"/>
            </a:camera>
            <a:lightRig rig="contrasting" dir="t">
              <a:rot lat="0" lon="0" rev="1500000"/>
            </a:lightRig>
          </a:scene3d>
        </p:grpSpPr>
        <p:sp>
          <p:nvSpPr>
            <p:cNvPr id="18" name="Yuvarlatılmış Dikdörtgen 17"/>
            <p:cNvSpPr/>
            <p:nvPr/>
          </p:nvSpPr>
          <p:spPr>
            <a:xfrm>
              <a:off x="0" y="0"/>
              <a:ext cx="3352087" cy="3042000"/>
            </a:xfrm>
            <a:prstGeom prst="roundRect">
              <a:avLst/>
            </a:prstGeom>
            <a:grpFill/>
            <a:ln w="28575">
              <a:solidFill>
                <a:srgbClr val="003161"/>
              </a:solidFill>
              <a:prstDash val="sysDot"/>
            </a:ln>
            <a:effectLst>
              <a:outerShdw blurRad="149987" dist="250190" dir="8460000" algn="ctr">
                <a:srgbClr val="000000">
                  <a:alpha val="28000"/>
                </a:srgbClr>
              </a:outerShdw>
            </a:effectLst>
            <a:sp3d prstMaterial="metal">
              <a:bevelT w="88900" h="88900"/>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9" name="Yuvarlatılmış Dikdörtgen 4"/>
            <p:cNvSpPr/>
            <p:nvPr/>
          </p:nvSpPr>
          <p:spPr>
            <a:xfrm>
              <a:off x="148498" y="203287"/>
              <a:ext cx="2873214" cy="2690215"/>
            </a:xfrm>
            <a:prstGeom prst="rect">
              <a:avLst/>
            </a:prstGeom>
            <a:grpFill/>
            <a:ln w="28575">
              <a:solidFill>
                <a:srgbClr val="003161"/>
              </a:solidFill>
              <a:prstDash val="sysDot"/>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tr-TR" sz="1600" b="1" dirty="0">
                  <a:solidFill>
                    <a:srgbClr val="002060"/>
                  </a:solidFill>
                </a:rPr>
                <a:t>Kurumda üst yönetici sahipliğinde </a:t>
              </a:r>
              <a:r>
                <a:rPr lang="tr-TR" sz="1600" b="1" dirty="0" smtClean="0">
                  <a:solidFill>
                    <a:srgbClr val="002060"/>
                  </a:solidFill>
                </a:rPr>
                <a:t>oluşturulur </a:t>
              </a:r>
              <a:r>
                <a:rPr lang="tr-TR" sz="1600" b="1" dirty="0">
                  <a:solidFill>
                    <a:srgbClr val="002060"/>
                  </a:solidFill>
                </a:rPr>
                <a:t>ve mali saydamlık ile hesap verebilirliği sağlayacak şekilde uygulanır.</a:t>
              </a:r>
              <a:endParaRPr lang="en-US" sz="1600" b="1" dirty="0">
                <a:solidFill>
                  <a:srgbClr val="002060"/>
                </a:solidFill>
              </a:endParaRPr>
            </a:p>
          </p:txBody>
        </p:sp>
      </p:grpSp>
      <p:grpSp>
        <p:nvGrpSpPr>
          <p:cNvPr id="11" name="Grup 10"/>
          <p:cNvGrpSpPr/>
          <p:nvPr/>
        </p:nvGrpSpPr>
        <p:grpSpPr>
          <a:xfrm>
            <a:off x="7701842" y="3644142"/>
            <a:ext cx="2611491" cy="2887106"/>
            <a:chOff x="28816" y="3158122"/>
            <a:chExt cx="3919780" cy="1391715"/>
          </a:xfrm>
          <a:solidFill>
            <a:schemeClr val="bg1"/>
          </a:solidFill>
          <a:effectLst/>
          <a:scene3d>
            <a:camera prst="orthographicFront">
              <a:rot lat="0" lon="0" rev="0"/>
            </a:camera>
            <a:lightRig rig="contrasting" dir="t">
              <a:rot lat="0" lon="0" rev="1500000"/>
            </a:lightRig>
          </a:scene3d>
        </p:grpSpPr>
        <p:sp>
          <p:nvSpPr>
            <p:cNvPr id="12" name="Yuvarlatılmış Dikdörtgen 11"/>
            <p:cNvSpPr/>
            <p:nvPr/>
          </p:nvSpPr>
          <p:spPr>
            <a:xfrm>
              <a:off x="28816" y="3158122"/>
              <a:ext cx="3919780" cy="1391715"/>
            </a:xfrm>
            <a:prstGeom prst="roundRect">
              <a:avLst/>
            </a:prstGeom>
            <a:grpFill/>
            <a:ln w="28575">
              <a:solidFill>
                <a:srgbClr val="003161"/>
              </a:solidFill>
              <a:prstDash val="sysDot"/>
            </a:ln>
            <a:effectLst>
              <a:outerShdw blurRad="149987" dist="250190" dir="8460000" algn="ctr">
                <a:srgbClr val="000000">
                  <a:alpha val="28000"/>
                </a:srgbClr>
              </a:outerShdw>
            </a:effectLst>
            <a:sp3d prstMaterial="metal">
              <a:bevelT w="88900" h="88900"/>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3" name="Yuvarlatılmış Dikdörtgen 4"/>
            <p:cNvSpPr/>
            <p:nvPr/>
          </p:nvSpPr>
          <p:spPr>
            <a:xfrm>
              <a:off x="300902" y="3220092"/>
              <a:ext cx="3375605" cy="1267775"/>
            </a:xfrm>
            <a:prstGeom prst="rect">
              <a:avLst/>
            </a:prstGeom>
            <a:grpFill/>
            <a:ln w="28575">
              <a:solidFill>
                <a:srgbClr val="003161"/>
              </a:solidFill>
              <a:prstDash val="sysDot"/>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b="1" dirty="0">
                  <a:solidFill>
                    <a:srgbClr val="002060"/>
                  </a:solidFill>
                </a:rPr>
                <a:t>Bütçe ile tahsis edilen kaynakların etkili, ekonomik ve verimli kullanımını sağlamak amacıyla belirlenen hedeflere ulaşmak için gerekli performansı gerçekleştirmek üzere risklerin yönetilmesini </a:t>
              </a:r>
              <a:r>
                <a:rPr lang="tr-TR" sz="1600" b="1" dirty="0" smtClean="0">
                  <a:solidFill>
                    <a:srgbClr val="002060"/>
                  </a:solidFill>
                </a:rPr>
                <a:t>kapsar.</a:t>
              </a:r>
              <a:endParaRPr lang="en-US" sz="1600" b="1" dirty="0">
                <a:solidFill>
                  <a:srgbClr val="002060"/>
                </a:solidFill>
              </a:endParaRPr>
            </a:p>
          </p:txBody>
        </p:sp>
      </p:grpSp>
    </p:spTree>
    <p:extLst>
      <p:ext uri="{BB962C8B-B14F-4D97-AF65-F5344CB8AC3E}">
        <p14:creationId xmlns:p14="http://schemas.microsoft.com/office/powerpoint/2010/main" val="318588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80806" y="2506662"/>
            <a:ext cx="10515600" cy="4351338"/>
          </a:xfrm>
        </p:spPr>
        <p:txBody>
          <a:bodyPr>
            <a:normAutofit/>
          </a:bodyPr>
          <a:lstStyle/>
          <a:p>
            <a:pPr marL="0" indent="0" algn="ctr">
              <a:buNone/>
            </a:pPr>
            <a:endParaRPr lang="tr-TR" sz="2200" b="1" dirty="0">
              <a:solidFill>
                <a:srgbClr val="002060"/>
              </a:solidFill>
            </a:endParaRPr>
          </a:p>
          <a:p>
            <a:pPr marL="0" indent="0" algn="ctr">
              <a:buNone/>
            </a:pPr>
            <a:r>
              <a:rPr lang="tr-TR" sz="2200" b="1" dirty="0" smtClean="0">
                <a:solidFill>
                  <a:srgbClr val="002060"/>
                </a:solidFill>
              </a:rPr>
              <a:t>İç Kontrol Tanıtım Broşürü, İç Kontrol Rehberi, Uyum Eylem Planı ve </a:t>
            </a:r>
            <a:br>
              <a:rPr lang="tr-TR" sz="2200" b="1" dirty="0" smtClean="0">
                <a:solidFill>
                  <a:srgbClr val="002060"/>
                </a:solidFill>
              </a:rPr>
            </a:br>
            <a:r>
              <a:rPr lang="tr-TR" sz="2200" b="1" dirty="0" smtClean="0">
                <a:solidFill>
                  <a:srgbClr val="002060"/>
                </a:solidFill>
              </a:rPr>
              <a:t>Risk Strateji Belgesi’ne İç Kontrol web sitesinden ulaşabilirsiniz.</a:t>
            </a:r>
          </a:p>
          <a:p>
            <a:pPr marL="0" indent="0" algn="ctr">
              <a:buNone/>
            </a:pPr>
            <a:endParaRPr lang="tr-TR" sz="2200" b="1" dirty="0">
              <a:solidFill>
                <a:srgbClr val="002060"/>
              </a:solidFill>
            </a:endParaRPr>
          </a:p>
          <a:p>
            <a:pPr marL="0" indent="0" algn="ctr">
              <a:buNone/>
            </a:pPr>
            <a:r>
              <a:rPr lang="tr-TR" sz="2200" b="1" dirty="0" smtClean="0">
                <a:solidFill>
                  <a:srgbClr val="002060"/>
                </a:solidFill>
              </a:rPr>
              <a:t>Görüş, önerileri ve sorularınız için bizimle iletişime geçebilirsiniz.</a:t>
            </a:r>
            <a:endParaRPr lang="tr-TR" sz="2200" dirty="0" smtClean="0">
              <a:solidFill>
                <a:srgbClr val="002060"/>
              </a:solidFill>
            </a:endParaRPr>
          </a:p>
          <a:p>
            <a:endParaRPr lang="tr-TR" sz="2200" dirty="0"/>
          </a:p>
        </p:txBody>
      </p:sp>
      <p:sp>
        <p:nvSpPr>
          <p:cNvPr id="4" name="Dikdörtgen 3"/>
          <p:cNvSpPr/>
          <p:nvPr/>
        </p:nvSpPr>
        <p:spPr>
          <a:xfrm>
            <a:off x="4077712" y="4598991"/>
            <a:ext cx="4178965" cy="830997"/>
          </a:xfrm>
          <a:prstGeom prst="rect">
            <a:avLst/>
          </a:prstGeom>
        </p:spPr>
        <p:txBody>
          <a:bodyPr wrap="none">
            <a:spAutoFit/>
          </a:bodyPr>
          <a:lstStyle/>
          <a:p>
            <a:pPr algn="ctr"/>
            <a:r>
              <a:rPr lang="en-US" sz="2400" b="1" dirty="0">
                <a:solidFill>
                  <a:srgbClr val="44BCCB"/>
                </a:solidFill>
                <a:cs typeface="Calibri" panose="020F0502020204030204" pitchFamily="34" charset="0"/>
                <a:hlinkClick r:id="rId3"/>
              </a:rPr>
              <a:t>https://</a:t>
            </a:r>
            <a:r>
              <a:rPr lang="en-US" sz="2400" b="1" dirty="0" smtClean="0">
                <a:solidFill>
                  <a:srgbClr val="44BCCB"/>
                </a:solidFill>
                <a:cs typeface="Calibri" panose="020F0502020204030204" pitchFamily="34" charset="0"/>
                <a:hlinkClick r:id="rId3"/>
              </a:rPr>
              <a:t>uludag.edu.tr/ickontrol</a:t>
            </a:r>
            <a:endParaRPr lang="tr-TR" sz="2400" b="1" dirty="0" smtClean="0">
              <a:solidFill>
                <a:srgbClr val="44BCCB"/>
              </a:solidFill>
              <a:cs typeface="Calibri" panose="020F0502020204030204" pitchFamily="34" charset="0"/>
            </a:endParaRPr>
          </a:p>
          <a:p>
            <a:pPr algn="ctr"/>
            <a:r>
              <a:rPr lang="tr-TR" sz="2400" b="1" dirty="0" smtClean="0">
                <a:solidFill>
                  <a:srgbClr val="44BCCB"/>
                </a:solidFill>
                <a:cs typeface="Calibri" panose="020F0502020204030204" pitchFamily="34" charset="0"/>
              </a:rPr>
              <a:t> </a:t>
            </a:r>
            <a:r>
              <a:rPr lang="tr-TR" sz="2400" b="1" dirty="0" smtClean="0">
                <a:solidFill>
                  <a:srgbClr val="44BCCB"/>
                </a:solidFill>
                <a:cs typeface="Calibri" panose="020F0502020204030204" pitchFamily="34" charset="0"/>
                <a:hlinkClick r:id="rId4"/>
              </a:rPr>
              <a:t>ickontrol@uludag.edu.tr</a:t>
            </a:r>
            <a:r>
              <a:rPr lang="tr-TR" sz="2400" b="1" dirty="0" smtClean="0">
                <a:solidFill>
                  <a:srgbClr val="44BCCB"/>
                </a:solidFill>
                <a:cs typeface="Calibri" panose="020F0502020204030204" pitchFamily="34" charset="0"/>
              </a:rPr>
              <a:t> </a:t>
            </a:r>
            <a:endParaRPr lang="en-US" sz="2400" b="1" dirty="0">
              <a:solidFill>
                <a:srgbClr val="44BCCB"/>
              </a:solidFill>
              <a:cs typeface="Calibri" panose="020F0502020204030204" pitchFamily="34" charset="0"/>
            </a:endParaRPr>
          </a:p>
        </p:txBody>
      </p:sp>
      <p:sp>
        <p:nvSpPr>
          <p:cNvPr id="6" name="Unvan 1"/>
          <p:cNvSpPr txBox="1">
            <a:spLocks/>
          </p:cNvSpPr>
          <p:nvPr/>
        </p:nvSpPr>
        <p:spPr>
          <a:xfrm>
            <a:off x="652218" y="1065530"/>
            <a:ext cx="10772775" cy="1658198"/>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r>
              <a:rPr lang="tr-TR" sz="6000" b="1" dirty="0">
                <a:solidFill>
                  <a:srgbClr val="44BCCB"/>
                </a:solidFill>
                <a:latin typeface="Calibri" panose="020F0502020204030204"/>
              </a:rPr>
              <a:t>İlginiz için teşekkür ederiz.</a:t>
            </a:r>
            <a:endParaRPr lang="en-US" sz="6000" b="1" dirty="0">
              <a:solidFill>
                <a:srgbClr val="44BCCB"/>
              </a:solidFill>
              <a:latin typeface="Calibri" panose="020F0502020204030204"/>
            </a:endParaRPr>
          </a:p>
        </p:txBody>
      </p:sp>
      <p:sp>
        <p:nvSpPr>
          <p:cNvPr id="7" name="Metin kutusu 6"/>
          <p:cNvSpPr txBox="1"/>
          <p:nvPr/>
        </p:nvSpPr>
        <p:spPr>
          <a:xfrm>
            <a:off x="2269370" y="5928550"/>
            <a:ext cx="7795648" cy="430887"/>
          </a:xfrm>
          <a:prstGeom prst="rect">
            <a:avLst/>
          </a:prstGeom>
          <a:noFill/>
        </p:spPr>
        <p:txBody>
          <a:bodyPr wrap="square" rtlCol="0">
            <a:spAutoFit/>
          </a:bodyPr>
          <a:lstStyle/>
          <a:p>
            <a:pPr algn="ctr"/>
            <a:r>
              <a:rPr lang="tr-TR" sz="2200" b="1" dirty="0" smtClean="0">
                <a:solidFill>
                  <a:srgbClr val="002060"/>
                </a:solidFill>
                <a:effectLst>
                  <a:outerShdw blurRad="38100" dist="38100" dir="2700000" algn="tl">
                    <a:srgbClr val="000000">
                      <a:alpha val="43137"/>
                    </a:srgbClr>
                  </a:outerShdw>
                </a:effectLst>
              </a:rPr>
              <a:t>BUÜ İç </a:t>
            </a:r>
            <a:r>
              <a:rPr lang="tr-TR" sz="2200" b="1" dirty="0">
                <a:solidFill>
                  <a:srgbClr val="002060"/>
                </a:solidFill>
                <a:effectLst>
                  <a:outerShdw blurRad="38100" dist="38100" dir="2700000" algn="tl">
                    <a:srgbClr val="000000">
                      <a:alpha val="43137"/>
                    </a:srgbClr>
                  </a:outerShdw>
                </a:effectLst>
              </a:rPr>
              <a:t>Kontrol Koordinatörlüğü</a:t>
            </a:r>
          </a:p>
        </p:txBody>
      </p:sp>
    </p:spTree>
    <p:extLst>
      <p:ext uri="{BB962C8B-B14F-4D97-AF65-F5344CB8AC3E}">
        <p14:creationId xmlns:p14="http://schemas.microsoft.com/office/powerpoint/2010/main" val="3649770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a:solidFill>
                  <a:srgbClr val="44BCCB"/>
                </a:solidFill>
                <a:latin typeface="+mn-lt"/>
              </a:rPr>
              <a:t>İç Kontrol Sistemi</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sp>
        <p:nvSpPr>
          <p:cNvPr id="12" name="Metin kutusu 11"/>
          <p:cNvSpPr txBox="1"/>
          <p:nvPr/>
        </p:nvSpPr>
        <p:spPr>
          <a:xfrm>
            <a:off x="4257793" y="6322720"/>
            <a:ext cx="3315941" cy="461665"/>
          </a:xfrm>
          <a:prstGeom prst="rect">
            <a:avLst/>
          </a:prstGeom>
          <a:noFill/>
        </p:spPr>
        <p:txBody>
          <a:bodyPr wrap="square" rtlCol="0">
            <a:spAutoFit/>
          </a:bodyPr>
          <a:lstStyle/>
          <a:p>
            <a:pPr algn="ctr"/>
            <a:r>
              <a:rPr lang="tr-TR" sz="2400" b="1" dirty="0" smtClean="0">
                <a:solidFill>
                  <a:srgbClr val="002060"/>
                </a:solidFill>
              </a:rPr>
              <a:t>Kurumsal Risk Yönetimi</a:t>
            </a:r>
          </a:p>
        </p:txBody>
      </p:sp>
      <p:sp>
        <p:nvSpPr>
          <p:cNvPr id="36" name="Metin kutusu 35"/>
          <p:cNvSpPr txBox="1"/>
          <p:nvPr/>
        </p:nvSpPr>
        <p:spPr>
          <a:xfrm>
            <a:off x="6809637" y="3704176"/>
            <a:ext cx="3909707" cy="461665"/>
          </a:xfrm>
          <a:prstGeom prst="rect">
            <a:avLst/>
          </a:prstGeom>
          <a:noFill/>
        </p:spPr>
        <p:txBody>
          <a:bodyPr wrap="square" rtlCol="0">
            <a:spAutoFit/>
          </a:bodyPr>
          <a:lstStyle/>
          <a:p>
            <a:pPr algn="ctr"/>
            <a:r>
              <a:rPr lang="tr-TR" sz="2400" b="1" dirty="0" smtClean="0">
                <a:solidFill>
                  <a:srgbClr val="002060"/>
                </a:solidFill>
              </a:rPr>
              <a:t>Kalite Yönetim Sistemi</a:t>
            </a:r>
          </a:p>
        </p:txBody>
      </p:sp>
      <p:sp>
        <p:nvSpPr>
          <p:cNvPr id="37" name="Metin kutusu 36"/>
          <p:cNvSpPr txBox="1"/>
          <p:nvPr/>
        </p:nvSpPr>
        <p:spPr>
          <a:xfrm>
            <a:off x="2092460" y="3720817"/>
            <a:ext cx="2628814" cy="1569660"/>
          </a:xfrm>
          <a:prstGeom prst="rect">
            <a:avLst/>
          </a:prstGeom>
          <a:noFill/>
        </p:spPr>
        <p:txBody>
          <a:bodyPr wrap="square" rtlCol="0">
            <a:spAutoFit/>
          </a:bodyPr>
          <a:lstStyle/>
          <a:p>
            <a:r>
              <a:rPr lang="tr-TR" sz="2400" b="1" dirty="0">
                <a:solidFill>
                  <a:srgbClr val="002060"/>
                </a:solidFill>
              </a:rPr>
              <a:t>İ</a:t>
            </a:r>
            <a:r>
              <a:rPr lang="tr-TR" sz="2400" b="1" dirty="0" smtClean="0">
                <a:solidFill>
                  <a:srgbClr val="002060"/>
                </a:solidFill>
              </a:rPr>
              <a:t>ç Kontrol Sistemi</a:t>
            </a:r>
          </a:p>
          <a:p>
            <a:endParaRPr lang="tr-TR" sz="2400" b="1" dirty="0">
              <a:solidFill>
                <a:srgbClr val="002060"/>
              </a:solidFill>
            </a:endParaRPr>
          </a:p>
          <a:p>
            <a:endParaRPr lang="tr-TR" sz="2400" b="1" dirty="0" smtClean="0">
              <a:solidFill>
                <a:srgbClr val="002060"/>
              </a:solidFill>
            </a:endParaRPr>
          </a:p>
          <a:p>
            <a:endParaRPr lang="tr-TR" sz="2400" b="1" dirty="0">
              <a:solidFill>
                <a:srgbClr val="002060"/>
              </a:solidFill>
            </a:endParaRPr>
          </a:p>
        </p:txBody>
      </p:sp>
      <p:sp>
        <p:nvSpPr>
          <p:cNvPr id="42" name="Dikdörtgen 41"/>
          <p:cNvSpPr/>
          <p:nvPr/>
        </p:nvSpPr>
        <p:spPr>
          <a:xfrm>
            <a:off x="738411" y="3636400"/>
            <a:ext cx="2905338" cy="369332"/>
          </a:xfrm>
          <a:prstGeom prst="rect">
            <a:avLst/>
          </a:prstGeom>
        </p:spPr>
        <p:txBody>
          <a:bodyPr wrap="square">
            <a:spAutoFit/>
          </a:bodyPr>
          <a:lstStyle/>
          <a:p>
            <a:endParaRPr lang="tr-TR" dirty="0"/>
          </a:p>
        </p:txBody>
      </p:sp>
      <p:sp>
        <p:nvSpPr>
          <p:cNvPr id="25" name="이등변 삼각형 2">
            <a:extLst>
              <a:ext uri="{FF2B5EF4-FFF2-40B4-BE49-F238E27FC236}">
                <a16:creationId xmlns:a16="http://schemas.microsoft.com/office/drawing/2014/main" id="{7C6DFE69-7A2D-40CB-9FCF-4096397B1109}"/>
              </a:ext>
            </a:extLst>
          </p:cNvPr>
          <p:cNvSpPr/>
          <p:nvPr/>
        </p:nvSpPr>
        <p:spPr>
          <a:xfrm>
            <a:off x="3909854" y="5038980"/>
            <a:ext cx="4136311" cy="1188533"/>
          </a:xfrm>
          <a:prstGeom prst="triangle">
            <a:avLst>
              <a:gd name="adj" fmla="val 50211"/>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ko-KR" altLang="en-US"/>
          </a:p>
        </p:txBody>
      </p:sp>
      <p:sp>
        <p:nvSpPr>
          <p:cNvPr id="26" name="이등변 삼각형 3">
            <a:extLst>
              <a:ext uri="{FF2B5EF4-FFF2-40B4-BE49-F238E27FC236}">
                <a16:creationId xmlns:a16="http://schemas.microsoft.com/office/drawing/2014/main" id="{3494E2C8-FA73-4A61-8FD1-A66D77A69325}"/>
              </a:ext>
            </a:extLst>
          </p:cNvPr>
          <p:cNvSpPr/>
          <p:nvPr/>
        </p:nvSpPr>
        <p:spPr>
          <a:xfrm rot="7200000">
            <a:off x="3351857" y="4133238"/>
            <a:ext cx="4136311" cy="1179921"/>
          </a:xfrm>
          <a:prstGeom prst="triangle">
            <a:avLst>
              <a:gd name="adj" fmla="val 49714"/>
            </a:avLst>
          </a:prstGeom>
          <a:solidFill>
            <a:schemeClr val="accent1">
              <a:lumMod val="75000"/>
            </a:schemeClr>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a:p>
        </p:txBody>
      </p:sp>
      <p:sp>
        <p:nvSpPr>
          <p:cNvPr id="27" name="이등변 삼각형 4">
            <a:extLst>
              <a:ext uri="{FF2B5EF4-FFF2-40B4-BE49-F238E27FC236}">
                <a16:creationId xmlns:a16="http://schemas.microsoft.com/office/drawing/2014/main" id="{0526FA0A-682E-4FFD-BC13-54D471817979}"/>
              </a:ext>
            </a:extLst>
          </p:cNvPr>
          <p:cNvSpPr/>
          <p:nvPr/>
        </p:nvSpPr>
        <p:spPr>
          <a:xfrm rot="14400000">
            <a:off x="4474109" y="4136853"/>
            <a:ext cx="4136311" cy="1165459"/>
          </a:xfrm>
          <a:prstGeom prst="triangle">
            <a:avLst>
              <a:gd name="adj" fmla="val 50133"/>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3" name="Google Shape;463;p38"/>
          <p:cNvGrpSpPr/>
          <p:nvPr/>
        </p:nvGrpSpPr>
        <p:grpSpPr>
          <a:xfrm>
            <a:off x="5619875" y="5409616"/>
            <a:ext cx="716267" cy="545265"/>
            <a:chOff x="5970800" y="1619250"/>
            <a:chExt cx="428650" cy="456725"/>
          </a:xfrm>
        </p:grpSpPr>
        <p:sp>
          <p:nvSpPr>
            <p:cNvPr id="44" name="Google Shape;464;p38"/>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5" name="Google Shape;465;p38"/>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6" name="Google Shape;466;p38"/>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7" name="Google Shape;467;p38"/>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8" name="Google Shape;468;p38"/>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49" name="Google Shape;493;p38"/>
          <p:cNvGrpSpPr/>
          <p:nvPr/>
        </p:nvGrpSpPr>
        <p:grpSpPr>
          <a:xfrm>
            <a:off x="6233594" y="4250785"/>
            <a:ext cx="601070" cy="576822"/>
            <a:chOff x="5975075" y="2327500"/>
            <a:chExt cx="420100" cy="388350"/>
          </a:xfrm>
        </p:grpSpPr>
        <p:sp>
          <p:nvSpPr>
            <p:cNvPr id="50" name="Google Shape;494;p38"/>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95;p38"/>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17;p38"/>
          <p:cNvGrpSpPr/>
          <p:nvPr/>
        </p:nvGrpSpPr>
        <p:grpSpPr>
          <a:xfrm>
            <a:off x="5243148" y="4217167"/>
            <a:ext cx="466812" cy="641020"/>
            <a:chOff x="3955900" y="2984500"/>
            <a:chExt cx="414000" cy="422525"/>
          </a:xfrm>
        </p:grpSpPr>
        <p:sp>
          <p:nvSpPr>
            <p:cNvPr id="53" name="Google Shape;518;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19;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20;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Dikdörtgen 2"/>
          <p:cNvSpPr/>
          <p:nvPr/>
        </p:nvSpPr>
        <p:spPr>
          <a:xfrm>
            <a:off x="1548956" y="1459074"/>
            <a:ext cx="9170388" cy="1107996"/>
          </a:xfrm>
          <a:prstGeom prst="rect">
            <a:avLst/>
          </a:prstGeom>
        </p:spPr>
        <p:txBody>
          <a:bodyPr wrap="square">
            <a:spAutoFit/>
          </a:bodyPr>
          <a:lstStyle/>
          <a:p>
            <a:pPr algn="ctr"/>
            <a:r>
              <a:rPr lang="tr-TR" sz="2200" dirty="0" smtClean="0">
                <a:solidFill>
                  <a:srgbClr val="05376F"/>
                </a:solidFill>
              </a:rPr>
              <a:t>İç Kontrol Sistemi, Kalite Yönetim Sistemi ve Kurumsal Risk Yönetimi </a:t>
            </a:r>
            <a:br>
              <a:rPr lang="tr-TR" sz="2200" dirty="0" smtClean="0">
                <a:solidFill>
                  <a:srgbClr val="05376F"/>
                </a:solidFill>
              </a:rPr>
            </a:br>
            <a:r>
              <a:rPr lang="tr-TR" sz="2200" dirty="0" smtClean="0">
                <a:solidFill>
                  <a:srgbClr val="05376F"/>
                </a:solidFill>
              </a:rPr>
              <a:t>birbirini destekleyen üç yönetim aracı olarak bir kurumun performansını arttıracak sürdürebilir ve hesap verebilir yönetim yapısı oluşturulmasını sağlar.</a:t>
            </a:r>
            <a:endParaRPr lang="tr-TR" sz="2200" dirty="0">
              <a:solidFill>
                <a:srgbClr val="05376F"/>
              </a:solidFill>
            </a:endParaRPr>
          </a:p>
        </p:txBody>
      </p:sp>
    </p:spTree>
    <p:extLst>
      <p:ext uri="{BB962C8B-B14F-4D97-AF65-F5344CB8AC3E}">
        <p14:creationId xmlns:p14="http://schemas.microsoft.com/office/powerpoint/2010/main" val="161352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par>
                                <p:cTn id="11" presetID="31"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p:cTn id="13" dur="1000" fill="hold"/>
                                        <p:tgtEl>
                                          <p:spTgt spid="52"/>
                                        </p:tgtEl>
                                        <p:attrNameLst>
                                          <p:attrName>ppt_w</p:attrName>
                                        </p:attrNameLst>
                                      </p:cBhvr>
                                      <p:tavLst>
                                        <p:tav tm="0">
                                          <p:val>
                                            <p:fltVal val="0"/>
                                          </p:val>
                                        </p:tav>
                                        <p:tav tm="100000">
                                          <p:val>
                                            <p:strVal val="#ppt_w"/>
                                          </p:val>
                                        </p:tav>
                                      </p:tavLst>
                                    </p:anim>
                                    <p:anim calcmode="lin" valueType="num">
                                      <p:cBhvr>
                                        <p:cTn id="14" dur="1000" fill="hold"/>
                                        <p:tgtEl>
                                          <p:spTgt spid="52"/>
                                        </p:tgtEl>
                                        <p:attrNameLst>
                                          <p:attrName>ppt_h</p:attrName>
                                        </p:attrNameLst>
                                      </p:cBhvr>
                                      <p:tavLst>
                                        <p:tav tm="0">
                                          <p:val>
                                            <p:fltVal val="0"/>
                                          </p:val>
                                        </p:tav>
                                        <p:tav tm="100000">
                                          <p:val>
                                            <p:strVal val="#ppt_h"/>
                                          </p:val>
                                        </p:tav>
                                      </p:tavLst>
                                    </p:anim>
                                    <p:anim calcmode="lin" valueType="num">
                                      <p:cBhvr>
                                        <p:cTn id="15" dur="1000" fill="hold"/>
                                        <p:tgtEl>
                                          <p:spTgt spid="52"/>
                                        </p:tgtEl>
                                        <p:attrNameLst>
                                          <p:attrName>style.rotation</p:attrName>
                                        </p:attrNameLst>
                                      </p:cBhvr>
                                      <p:tavLst>
                                        <p:tav tm="0">
                                          <p:val>
                                            <p:fltVal val="90"/>
                                          </p:val>
                                        </p:tav>
                                        <p:tav tm="100000">
                                          <p:val>
                                            <p:fltVal val="0"/>
                                          </p:val>
                                        </p:tav>
                                      </p:tavLst>
                                    </p:anim>
                                    <p:animEffect transition="in" filter="fade">
                                      <p:cBhvr>
                                        <p:cTn id="16" dur="1000"/>
                                        <p:tgtEl>
                                          <p:spTgt spid="52"/>
                                        </p:tgtEl>
                                      </p:cBhvr>
                                    </p:animEffect>
                                  </p:childTnLst>
                                </p:cTn>
                              </p:par>
                              <p:par>
                                <p:cTn id="17" presetID="3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p:cTn id="19" dur="1000" fill="hold"/>
                                        <p:tgtEl>
                                          <p:spTgt spid="43"/>
                                        </p:tgtEl>
                                        <p:attrNameLst>
                                          <p:attrName>ppt_w</p:attrName>
                                        </p:attrNameLst>
                                      </p:cBhvr>
                                      <p:tavLst>
                                        <p:tav tm="0">
                                          <p:val>
                                            <p:fltVal val="0"/>
                                          </p:val>
                                        </p:tav>
                                        <p:tav tm="100000">
                                          <p:val>
                                            <p:strVal val="#ppt_w"/>
                                          </p:val>
                                        </p:tav>
                                      </p:tavLst>
                                    </p:anim>
                                    <p:anim calcmode="lin" valueType="num">
                                      <p:cBhvr>
                                        <p:cTn id="20" dur="1000" fill="hold"/>
                                        <p:tgtEl>
                                          <p:spTgt spid="43"/>
                                        </p:tgtEl>
                                        <p:attrNameLst>
                                          <p:attrName>ppt_h</p:attrName>
                                        </p:attrNameLst>
                                      </p:cBhvr>
                                      <p:tavLst>
                                        <p:tav tm="0">
                                          <p:val>
                                            <p:fltVal val="0"/>
                                          </p:val>
                                        </p:tav>
                                        <p:tav tm="100000">
                                          <p:val>
                                            <p:strVal val="#ppt_h"/>
                                          </p:val>
                                        </p:tav>
                                      </p:tavLst>
                                    </p:anim>
                                    <p:anim calcmode="lin" valueType="num">
                                      <p:cBhvr>
                                        <p:cTn id="21" dur="1000" fill="hold"/>
                                        <p:tgtEl>
                                          <p:spTgt spid="43"/>
                                        </p:tgtEl>
                                        <p:attrNameLst>
                                          <p:attrName>style.rotation</p:attrName>
                                        </p:attrNameLst>
                                      </p:cBhvr>
                                      <p:tavLst>
                                        <p:tav tm="0">
                                          <p:val>
                                            <p:fltVal val="90"/>
                                          </p:val>
                                        </p:tav>
                                        <p:tav tm="100000">
                                          <p:val>
                                            <p:fltVal val="0"/>
                                          </p:val>
                                        </p:tav>
                                      </p:tavLst>
                                    </p:anim>
                                    <p:animEffect transition="in" filter="fade">
                                      <p:cBhvr>
                                        <p:cTn id="22" dur="1000"/>
                                        <p:tgtEl>
                                          <p:spTgt spid="4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1000" fill="hold"/>
                                        <p:tgtEl>
                                          <p:spTgt spid="25"/>
                                        </p:tgtEl>
                                        <p:attrNameLst>
                                          <p:attrName>ppt_w</p:attrName>
                                        </p:attrNameLst>
                                      </p:cBhvr>
                                      <p:tavLst>
                                        <p:tav tm="0">
                                          <p:val>
                                            <p:fltVal val="0"/>
                                          </p:val>
                                        </p:tav>
                                        <p:tav tm="100000">
                                          <p:val>
                                            <p:strVal val="#ppt_w"/>
                                          </p:val>
                                        </p:tav>
                                      </p:tavLst>
                                    </p:anim>
                                    <p:anim calcmode="lin" valueType="num">
                                      <p:cBhvr>
                                        <p:cTn id="26" dur="1000" fill="hold"/>
                                        <p:tgtEl>
                                          <p:spTgt spid="25"/>
                                        </p:tgtEl>
                                        <p:attrNameLst>
                                          <p:attrName>ppt_h</p:attrName>
                                        </p:attrNameLst>
                                      </p:cBhvr>
                                      <p:tavLst>
                                        <p:tav tm="0">
                                          <p:val>
                                            <p:fltVal val="0"/>
                                          </p:val>
                                        </p:tav>
                                        <p:tav tm="100000">
                                          <p:val>
                                            <p:strVal val="#ppt_h"/>
                                          </p:val>
                                        </p:tav>
                                      </p:tavLst>
                                    </p:anim>
                                    <p:anim calcmode="lin" valueType="num">
                                      <p:cBhvr>
                                        <p:cTn id="27" dur="1000" fill="hold"/>
                                        <p:tgtEl>
                                          <p:spTgt spid="25"/>
                                        </p:tgtEl>
                                        <p:attrNameLst>
                                          <p:attrName>style.rotation</p:attrName>
                                        </p:attrNameLst>
                                      </p:cBhvr>
                                      <p:tavLst>
                                        <p:tav tm="0">
                                          <p:val>
                                            <p:fltVal val="90"/>
                                          </p:val>
                                        </p:tav>
                                        <p:tav tm="100000">
                                          <p:val>
                                            <p:fltVal val="0"/>
                                          </p:val>
                                        </p:tav>
                                      </p:tavLst>
                                    </p:anim>
                                    <p:animEffect transition="in" filter="fade">
                                      <p:cBhvr>
                                        <p:cTn id="28" dur="1000"/>
                                        <p:tgtEl>
                                          <p:spTgt spid="2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1000" fill="hold"/>
                                        <p:tgtEl>
                                          <p:spTgt spid="27"/>
                                        </p:tgtEl>
                                        <p:attrNameLst>
                                          <p:attrName>ppt_w</p:attrName>
                                        </p:attrNameLst>
                                      </p:cBhvr>
                                      <p:tavLst>
                                        <p:tav tm="0">
                                          <p:val>
                                            <p:fltVal val="0"/>
                                          </p:val>
                                        </p:tav>
                                        <p:tav tm="100000">
                                          <p:val>
                                            <p:strVal val="#ppt_w"/>
                                          </p:val>
                                        </p:tav>
                                      </p:tavLst>
                                    </p:anim>
                                    <p:anim calcmode="lin" valueType="num">
                                      <p:cBhvr>
                                        <p:cTn id="32" dur="1000" fill="hold"/>
                                        <p:tgtEl>
                                          <p:spTgt spid="27"/>
                                        </p:tgtEl>
                                        <p:attrNameLst>
                                          <p:attrName>ppt_h</p:attrName>
                                        </p:attrNameLst>
                                      </p:cBhvr>
                                      <p:tavLst>
                                        <p:tav tm="0">
                                          <p:val>
                                            <p:fltVal val="0"/>
                                          </p:val>
                                        </p:tav>
                                        <p:tav tm="100000">
                                          <p:val>
                                            <p:strVal val="#ppt_h"/>
                                          </p:val>
                                        </p:tav>
                                      </p:tavLst>
                                    </p:anim>
                                    <p:anim calcmode="lin" valueType="num">
                                      <p:cBhvr>
                                        <p:cTn id="33" dur="1000" fill="hold"/>
                                        <p:tgtEl>
                                          <p:spTgt spid="27"/>
                                        </p:tgtEl>
                                        <p:attrNameLst>
                                          <p:attrName>style.rotation</p:attrName>
                                        </p:attrNameLst>
                                      </p:cBhvr>
                                      <p:tavLst>
                                        <p:tav tm="0">
                                          <p:val>
                                            <p:fltVal val="90"/>
                                          </p:val>
                                        </p:tav>
                                        <p:tav tm="100000">
                                          <p:val>
                                            <p:fltVal val="0"/>
                                          </p:val>
                                        </p:tav>
                                      </p:tavLst>
                                    </p:anim>
                                    <p:animEffect transition="in" filter="fade">
                                      <p:cBhvr>
                                        <p:cTn id="34" dur="1000"/>
                                        <p:tgtEl>
                                          <p:spTgt spid="27"/>
                                        </p:tgtEl>
                                      </p:cBhvr>
                                    </p:animEffect>
                                  </p:childTnLst>
                                </p:cTn>
                              </p:par>
                              <p:par>
                                <p:cTn id="35" presetID="31"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1000" fill="hold"/>
                                        <p:tgtEl>
                                          <p:spTgt spid="49"/>
                                        </p:tgtEl>
                                        <p:attrNameLst>
                                          <p:attrName>ppt_w</p:attrName>
                                        </p:attrNameLst>
                                      </p:cBhvr>
                                      <p:tavLst>
                                        <p:tav tm="0">
                                          <p:val>
                                            <p:fltVal val="0"/>
                                          </p:val>
                                        </p:tav>
                                        <p:tav tm="100000">
                                          <p:val>
                                            <p:strVal val="#ppt_w"/>
                                          </p:val>
                                        </p:tav>
                                      </p:tavLst>
                                    </p:anim>
                                    <p:anim calcmode="lin" valueType="num">
                                      <p:cBhvr>
                                        <p:cTn id="38" dur="1000" fill="hold"/>
                                        <p:tgtEl>
                                          <p:spTgt spid="49"/>
                                        </p:tgtEl>
                                        <p:attrNameLst>
                                          <p:attrName>ppt_h</p:attrName>
                                        </p:attrNameLst>
                                      </p:cBhvr>
                                      <p:tavLst>
                                        <p:tav tm="0">
                                          <p:val>
                                            <p:fltVal val="0"/>
                                          </p:val>
                                        </p:tav>
                                        <p:tav tm="100000">
                                          <p:val>
                                            <p:strVal val="#ppt_h"/>
                                          </p:val>
                                        </p:tav>
                                      </p:tavLst>
                                    </p:anim>
                                    <p:anim calcmode="lin" valueType="num">
                                      <p:cBhvr>
                                        <p:cTn id="39" dur="1000" fill="hold"/>
                                        <p:tgtEl>
                                          <p:spTgt spid="49"/>
                                        </p:tgtEl>
                                        <p:attrNameLst>
                                          <p:attrName>style.rotation</p:attrName>
                                        </p:attrNameLst>
                                      </p:cBhvr>
                                      <p:tavLst>
                                        <p:tav tm="0">
                                          <p:val>
                                            <p:fltVal val="90"/>
                                          </p:val>
                                        </p:tav>
                                        <p:tav tm="100000">
                                          <p:val>
                                            <p:fltVal val="0"/>
                                          </p:val>
                                        </p:tav>
                                      </p:tavLst>
                                    </p:anim>
                                    <p:animEffect transition="in" filter="fade">
                                      <p:cBhvr>
                                        <p:cTn id="40" dur="1000"/>
                                        <p:tgtEl>
                                          <p:spTgt spid="49"/>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1000" fill="hold"/>
                                        <p:tgtEl>
                                          <p:spTgt spid="37"/>
                                        </p:tgtEl>
                                        <p:attrNameLst>
                                          <p:attrName>ppt_w</p:attrName>
                                        </p:attrNameLst>
                                      </p:cBhvr>
                                      <p:tavLst>
                                        <p:tav tm="0">
                                          <p:val>
                                            <p:fltVal val="0"/>
                                          </p:val>
                                        </p:tav>
                                        <p:tav tm="100000">
                                          <p:val>
                                            <p:strVal val="#ppt_w"/>
                                          </p:val>
                                        </p:tav>
                                      </p:tavLst>
                                    </p:anim>
                                    <p:anim calcmode="lin" valueType="num">
                                      <p:cBhvr>
                                        <p:cTn id="44" dur="1000" fill="hold"/>
                                        <p:tgtEl>
                                          <p:spTgt spid="37"/>
                                        </p:tgtEl>
                                        <p:attrNameLst>
                                          <p:attrName>ppt_h</p:attrName>
                                        </p:attrNameLst>
                                      </p:cBhvr>
                                      <p:tavLst>
                                        <p:tav tm="0">
                                          <p:val>
                                            <p:fltVal val="0"/>
                                          </p:val>
                                        </p:tav>
                                        <p:tav tm="100000">
                                          <p:val>
                                            <p:strVal val="#ppt_h"/>
                                          </p:val>
                                        </p:tav>
                                      </p:tavLst>
                                    </p:anim>
                                    <p:anim calcmode="lin" valueType="num">
                                      <p:cBhvr>
                                        <p:cTn id="45" dur="1000" fill="hold"/>
                                        <p:tgtEl>
                                          <p:spTgt spid="37"/>
                                        </p:tgtEl>
                                        <p:attrNameLst>
                                          <p:attrName>style.rotation</p:attrName>
                                        </p:attrNameLst>
                                      </p:cBhvr>
                                      <p:tavLst>
                                        <p:tav tm="0">
                                          <p:val>
                                            <p:fltVal val="90"/>
                                          </p:val>
                                        </p:tav>
                                        <p:tav tm="100000">
                                          <p:val>
                                            <p:fltVal val="0"/>
                                          </p:val>
                                        </p:tav>
                                      </p:tavLst>
                                    </p:anim>
                                    <p:animEffect transition="in" filter="fade">
                                      <p:cBhvr>
                                        <p:cTn id="46" dur="1000"/>
                                        <p:tgtEl>
                                          <p:spTgt spid="37"/>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1000" fill="hold"/>
                                        <p:tgtEl>
                                          <p:spTgt spid="36"/>
                                        </p:tgtEl>
                                        <p:attrNameLst>
                                          <p:attrName>ppt_w</p:attrName>
                                        </p:attrNameLst>
                                      </p:cBhvr>
                                      <p:tavLst>
                                        <p:tav tm="0">
                                          <p:val>
                                            <p:fltVal val="0"/>
                                          </p:val>
                                        </p:tav>
                                        <p:tav tm="100000">
                                          <p:val>
                                            <p:strVal val="#ppt_w"/>
                                          </p:val>
                                        </p:tav>
                                      </p:tavLst>
                                    </p:anim>
                                    <p:anim calcmode="lin" valueType="num">
                                      <p:cBhvr>
                                        <p:cTn id="56" dur="1000" fill="hold"/>
                                        <p:tgtEl>
                                          <p:spTgt spid="36"/>
                                        </p:tgtEl>
                                        <p:attrNameLst>
                                          <p:attrName>ppt_h</p:attrName>
                                        </p:attrNameLst>
                                      </p:cBhvr>
                                      <p:tavLst>
                                        <p:tav tm="0">
                                          <p:val>
                                            <p:fltVal val="0"/>
                                          </p:val>
                                        </p:tav>
                                        <p:tav tm="100000">
                                          <p:val>
                                            <p:strVal val="#ppt_h"/>
                                          </p:val>
                                        </p:tav>
                                      </p:tavLst>
                                    </p:anim>
                                    <p:anim calcmode="lin" valueType="num">
                                      <p:cBhvr>
                                        <p:cTn id="57" dur="1000" fill="hold"/>
                                        <p:tgtEl>
                                          <p:spTgt spid="36"/>
                                        </p:tgtEl>
                                        <p:attrNameLst>
                                          <p:attrName>style.rotation</p:attrName>
                                        </p:attrNameLst>
                                      </p:cBhvr>
                                      <p:tavLst>
                                        <p:tav tm="0">
                                          <p:val>
                                            <p:fltVal val="90"/>
                                          </p:val>
                                        </p:tav>
                                        <p:tav tm="100000">
                                          <p:val>
                                            <p:fltVal val="0"/>
                                          </p:val>
                                        </p:tav>
                                      </p:tavLst>
                                    </p:anim>
                                    <p:animEffect transition="in" filter="fade">
                                      <p:cBhvr>
                                        <p:cTn id="58" dur="10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6" grpId="0"/>
      <p:bldP spid="37" grpId="0"/>
      <p:bldP spid="25" grpId="0" animBg="1"/>
      <p:bldP spid="26" grpId="0" animBg="1"/>
      <p:bldP spid="27"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smtClean="0">
                <a:solidFill>
                  <a:srgbClr val="44BCCB"/>
                </a:solidFill>
                <a:latin typeface="Calibri" panose="020F0502020204030204"/>
              </a:rPr>
              <a:t>İç Kontrol Sistemi</a:t>
            </a:r>
            <a:endParaRPr lang="tr-TR" sz="3600" dirty="0"/>
          </a:p>
        </p:txBody>
      </p:sp>
      <p:sp>
        <p:nvSpPr>
          <p:cNvPr id="3" name="İçerik Yer Tutucusu 2"/>
          <p:cNvSpPr>
            <a:spLocks noGrp="1"/>
          </p:cNvSpPr>
          <p:nvPr>
            <p:ph idx="1"/>
          </p:nvPr>
        </p:nvSpPr>
        <p:spPr>
          <a:xfrm>
            <a:off x="1591385" y="1792737"/>
            <a:ext cx="3292375" cy="1667083"/>
          </a:xfrm>
        </p:spPr>
        <p:txBody>
          <a:bodyPr>
            <a:normAutofit fontScale="92500" lnSpcReduction="10000"/>
          </a:bodyPr>
          <a:lstStyle/>
          <a:p>
            <a:pPr marL="0" indent="0">
              <a:buNone/>
            </a:pPr>
            <a:r>
              <a:rPr lang="tr-TR" sz="2600" dirty="0" smtClean="0">
                <a:solidFill>
                  <a:srgbClr val="002060"/>
                </a:solidFill>
              </a:rPr>
              <a:t/>
            </a:r>
            <a:br>
              <a:rPr lang="tr-TR" sz="2600" dirty="0" smtClean="0">
                <a:solidFill>
                  <a:srgbClr val="002060"/>
                </a:solidFill>
              </a:rPr>
            </a:br>
            <a:r>
              <a:rPr lang="tr-TR" sz="2600" b="1" dirty="0" smtClean="0">
                <a:solidFill>
                  <a:srgbClr val="002060"/>
                </a:solidFill>
              </a:rPr>
              <a:t>Kamu İç Kontrol Rehberi</a:t>
            </a:r>
            <a:br>
              <a:rPr lang="tr-TR" sz="2600" b="1" dirty="0" smtClean="0">
                <a:solidFill>
                  <a:srgbClr val="002060"/>
                </a:solidFill>
              </a:rPr>
            </a:br>
            <a:endParaRPr lang="tr-TR" sz="2600" dirty="0">
              <a:solidFill>
                <a:srgbClr val="002060"/>
              </a:solidFill>
            </a:endParaRPr>
          </a:p>
          <a:p>
            <a:pPr marL="0" indent="0">
              <a:buNone/>
            </a:pPr>
            <a:r>
              <a:rPr lang="tr-TR" sz="2400" dirty="0" smtClean="0">
                <a:solidFill>
                  <a:srgbClr val="002060"/>
                </a:solidFill>
              </a:rPr>
              <a:t/>
            </a:r>
            <a:br>
              <a:rPr lang="tr-TR" sz="2400" dirty="0" smtClean="0">
                <a:solidFill>
                  <a:srgbClr val="002060"/>
                </a:solidFill>
              </a:rPr>
            </a:br>
            <a:endParaRPr lang="tr-TR" sz="2400" dirty="0">
              <a:solidFill>
                <a:srgbClr val="002060"/>
              </a:solidFill>
            </a:endParaRPr>
          </a:p>
        </p:txBody>
      </p:sp>
      <p:pic>
        <p:nvPicPr>
          <p:cNvPr id="4" name="Resim 3"/>
          <p:cNvPicPr>
            <a:picLocks noChangeAspect="1"/>
          </p:cNvPicPr>
          <p:nvPr/>
        </p:nvPicPr>
        <p:blipFill>
          <a:blip r:embed="rId3"/>
          <a:stretch>
            <a:fillRect/>
          </a:stretch>
        </p:blipFill>
        <p:spPr>
          <a:xfrm>
            <a:off x="1930913" y="2830261"/>
            <a:ext cx="2613321" cy="3032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pic>
        <p:nvPicPr>
          <p:cNvPr id="8" name="Resim 7"/>
          <p:cNvPicPr>
            <a:picLocks noChangeAspect="1"/>
          </p:cNvPicPr>
          <p:nvPr/>
        </p:nvPicPr>
        <p:blipFill>
          <a:blip r:embed="rId6"/>
          <a:stretch>
            <a:fillRect/>
          </a:stretch>
        </p:blipFill>
        <p:spPr>
          <a:xfrm>
            <a:off x="7631289" y="2830261"/>
            <a:ext cx="2598298" cy="3032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Dikdörtgen 8"/>
          <p:cNvSpPr/>
          <p:nvPr/>
        </p:nvSpPr>
        <p:spPr>
          <a:xfrm>
            <a:off x="5285232" y="1792737"/>
            <a:ext cx="6906768" cy="830997"/>
          </a:xfrm>
          <a:prstGeom prst="rect">
            <a:avLst/>
          </a:prstGeom>
        </p:spPr>
        <p:txBody>
          <a:bodyPr wrap="square">
            <a:spAutoFit/>
          </a:bodyPr>
          <a:lstStyle/>
          <a:p>
            <a:pPr algn="ctr"/>
            <a:r>
              <a:rPr lang="tr-TR" sz="2400" b="1" dirty="0" smtClean="0">
                <a:solidFill>
                  <a:srgbClr val="002060"/>
                </a:solidFill>
              </a:rPr>
              <a:t>İç Kontrol Sistemi </a:t>
            </a:r>
            <a:br>
              <a:rPr lang="tr-TR" sz="2400" b="1" dirty="0" smtClean="0">
                <a:solidFill>
                  <a:srgbClr val="002060"/>
                </a:solidFill>
              </a:rPr>
            </a:br>
            <a:r>
              <a:rPr lang="tr-TR" sz="2400" b="1" dirty="0" smtClean="0">
                <a:solidFill>
                  <a:srgbClr val="002060"/>
                </a:solidFill>
              </a:rPr>
              <a:t> İzleme ve Değerlendirme Rehberi</a:t>
            </a:r>
            <a:endParaRPr lang="tr-TR" sz="2400" dirty="0"/>
          </a:p>
        </p:txBody>
      </p:sp>
    </p:spTree>
    <p:extLst>
      <p:ext uri="{BB962C8B-B14F-4D97-AF65-F5344CB8AC3E}">
        <p14:creationId xmlns:p14="http://schemas.microsoft.com/office/powerpoint/2010/main" val="4120934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lvl="0" algn="ctr">
              <a:lnSpc>
                <a:spcPct val="100000"/>
              </a:lnSpc>
              <a:spcBef>
                <a:spcPts val="0"/>
              </a:spcBef>
            </a:pPr>
            <a:r>
              <a:rPr lang="tr-TR" sz="2800" b="1" dirty="0">
                <a:solidFill>
                  <a:srgbClr val="44BCCB"/>
                </a:solidFill>
                <a:latin typeface="+mn-lt"/>
              </a:rPr>
              <a:t>İç Kontrol Sistemi İzleme ve Değerlendirme Rehberi</a:t>
            </a:r>
          </a:p>
        </p:txBody>
      </p:sp>
      <p:sp>
        <p:nvSpPr>
          <p:cNvPr id="3" name="İçerik Yer Tutucusu 2"/>
          <p:cNvSpPr>
            <a:spLocks noGrp="1"/>
          </p:cNvSpPr>
          <p:nvPr>
            <p:ph idx="1"/>
          </p:nvPr>
        </p:nvSpPr>
        <p:spPr>
          <a:xfrm>
            <a:off x="838200" y="1825624"/>
            <a:ext cx="8485413" cy="4351338"/>
          </a:xfrm>
        </p:spPr>
        <p:txBody>
          <a:bodyPr>
            <a:normAutofit/>
          </a:bodyPr>
          <a:lstStyle/>
          <a:p>
            <a:endParaRPr lang="tr-TR" sz="2000" dirty="0" smtClean="0">
              <a:solidFill>
                <a:srgbClr val="002060"/>
              </a:solidFill>
            </a:endParaRPr>
          </a:p>
          <a:p>
            <a:endParaRPr lang="tr-TR" sz="2000" dirty="0">
              <a:solidFill>
                <a:srgbClr val="002060"/>
              </a:solidFill>
            </a:endParaRPr>
          </a:p>
          <a:p>
            <a:endParaRPr lang="tr-TR" sz="2000" dirty="0">
              <a:solidFill>
                <a:srgbClr val="002060"/>
              </a:solidFill>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sp>
        <p:nvSpPr>
          <p:cNvPr id="9" name="Dikdörtgen 8"/>
          <p:cNvSpPr/>
          <p:nvPr/>
        </p:nvSpPr>
        <p:spPr>
          <a:xfrm>
            <a:off x="838200" y="2431633"/>
            <a:ext cx="10899098" cy="2800767"/>
          </a:xfrm>
          <a:prstGeom prst="rect">
            <a:avLst/>
          </a:prstGeom>
        </p:spPr>
        <p:txBody>
          <a:bodyPr wrap="square">
            <a:spAutoFit/>
          </a:bodyPr>
          <a:lstStyle/>
          <a:p>
            <a:pPr marL="285750" indent="-285750">
              <a:buFont typeface="Wingdings" panose="05000000000000000000" pitchFamily="2" charset="2"/>
              <a:buChar char="Ø"/>
            </a:pPr>
            <a:r>
              <a:rPr lang="tr-TR" sz="2200" dirty="0" smtClean="0">
                <a:solidFill>
                  <a:srgbClr val="002060"/>
                </a:solidFill>
              </a:rPr>
              <a:t>Bu rehberin amacı, İç Kontrol Merkezi Uyumlaştırma Birimi (İKMUB) tarafından mali yönetim ve iç kontrol uygulamalarının değerlendirilmesi,  </a:t>
            </a:r>
            <a:r>
              <a:rPr lang="tr-TR" sz="2200" b="1" dirty="0" smtClean="0">
                <a:solidFill>
                  <a:srgbClr val="002060"/>
                </a:solidFill>
              </a:rPr>
              <a:t>‘’iç kontrol olgunluk düzeyi’’</a:t>
            </a:r>
            <a:r>
              <a:rPr lang="tr-TR" sz="2200" dirty="0" err="1" smtClean="0">
                <a:solidFill>
                  <a:srgbClr val="002060"/>
                </a:solidFill>
              </a:rPr>
              <a:t>nin</a:t>
            </a:r>
            <a:r>
              <a:rPr lang="tr-TR" sz="2200" b="1" dirty="0" smtClean="0">
                <a:solidFill>
                  <a:srgbClr val="002060"/>
                </a:solidFill>
              </a:rPr>
              <a:t> </a:t>
            </a:r>
            <a:r>
              <a:rPr lang="tr-TR" sz="2200" dirty="0" smtClean="0">
                <a:solidFill>
                  <a:srgbClr val="002060"/>
                </a:solidFill>
              </a:rPr>
              <a:t>tespit edilerek eksikliklerin giderilmesi konusunda idareye yol göstermek ve ayrıca iyi uygulama örneklerinin tüm kamu idarelerine yaygınlaştırılmasını sağlamaktır. </a:t>
            </a:r>
          </a:p>
          <a:p>
            <a:pPr marL="285750" indent="-285750">
              <a:buFont typeface="Wingdings" panose="05000000000000000000" pitchFamily="2" charset="2"/>
              <a:buChar char="Ø"/>
            </a:pPr>
            <a:endParaRPr lang="tr-TR" sz="2200" dirty="0" smtClean="0">
              <a:solidFill>
                <a:srgbClr val="002060"/>
              </a:solidFill>
            </a:endParaRPr>
          </a:p>
          <a:p>
            <a:pPr marL="285750" indent="-285750">
              <a:buFont typeface="Wingdings" panose="05000000000000000000" pitchFamily="2" charset="2"/>
              <a:buChar char="Ø"/>
            </a:pPr>
            <a:endParaRPr lang="tr-TR" sz="2200" dirty="0">
              <a:solidFill>
                <a:srgbClr val="002060"/>
              </a:solidFill>
            </a:endParaRPr>
          </a:p>
          <a:p>
            <a:pPr marL="285750" indent="-285750">
              <a:buFont typeface="Wingdings" panose="05000000000000000000" pitchFamily="2" charset="2"/>
              <a:buChar char="Ø"/>
            </a:pPr>
            <a:r>
              <a:rPr lang="tr-TR" sz="2200" dirty="0" smtClean="0">
                <a:solidFill>
                  <a:srgbClr val="002060"/>
                </a:solidFill>
              </a:rPr>
              <a:t>Bu amaçla, İKMUB kamu idarelerinin iç kontrol uygulamalarını değerlendirme faaliyetlerini </a:t>
            </a:r>
            <a:r>
              <a:rPr lang="tr-TR" sz="2200" b="1" dirty="0" smtClean="0">
                <a:solidFill>
                  <a:srgbClr val="002060"/>
                </a:solidFill>
              </a:rPr>
              <a:t>‘düzenli izleme’ </a:t>
            </a:r>
            <a:r>
              <a:rPr lang="tr-TR" sz="2200" dirty="0" smtClean="0">
                <a:solidFill>
                  <a:srgbClr val="002060"/>
                </a:solidFill>
              </a:rPr>
              <a:t>ve</a:t>
            </a:r>
            <a:r>
              <a:rPr lang="tr-TR" sz="2200" b="1" dirty="0" smtClean="0">
                <a:solidFill>
                  <a:srgbClr val="002060"/>
                </a:solidFill>
              </a:rPr>
              <a:t> ‘yerinde değerlendirme’ </a:t>
            </a:r>
            <a:r>
              <a:rPr lang="tr-TR" sz="2200" dirty="0" smtClean="0">
                <a:solidFill>
                  <a:srgbClr val="002060"/>
                </a:solidFill>
              </a:rPr>
              <a:t>olmak üzere iki şekilde yürütmektedir.</a:t>
            </a:r>
            <a:endParaRPr lang="tr-TR" sz="2200" dirty="0">
              <a:solidFill>
                <a:srgbClr val="002060"/>
              </a:solidFill>
            </a:endParaRPr>
          </a:p>
        </p:txBody>
      </p:sp>
    </p:spTree>
    <p:extLst>
      <p:ext uri="{BB962C8B-B14F-4D97-AF65-F5344CB8AC3E}">
        <p14:creationId xmlns:p14="http://schemas.microsoft.com/office/powerpoint/2010/main" val="225731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800" b="1" dirty="0">
                <a:solidFill>
                  <a:srgbClr val="44BCCB"/>
                </a:solidFill>
                <a:latin typeface="Calibri" panose="020F0502020204030204"/>
              </a:rPr>
              <a:t>İç Kontrol Sistemi İzleme ve Değerlendirme Rehberi</a:t>
            </a:r>
            <a:endParaRPr lang="tr-TR" sz="3600" dirty="0"/>
          </a:p>
        </p:txBody>
      </p:sp>
      <p:sp>
        <p:nvSpPr>
          <p:cNvPr id="3" name="İçerik Yer Tutucusu 2"/>
          <p:cNvSpPr>
            <a:spLocks noGrp="1"/>
          </p:cNvSpPr>
          <p:nvPr>
            <p:ph idx="1"/>
          </p:nvPr>
        </p:nvSpPr>
        <p:spPr>
          <a:xfrm>
            <a:off x="838200" y="1825625"/>
            <a:ext cx="8485413" cy="4351338"/>
          </a:xfrm>
        </p:spPr>
        <p:txBody>
          <a:bodyPr>
            <a:normAutofit/>
          </a:bodyPr>
          <a:lstStyle/>
          <a:p>
            <a:endParaRPr lang="tr-TR" sz="2000" dirty="0" smtClean="0">
              <a:solidFill>
                <a:srgbClr val="002060"/>
              </a:solidFill>
            </a:endParaRPr>
          </a:p>
          <a:p>
            <a:endParaRPr lang="tr-TR" sz="2000" dirty="0">
              <a:solidFill>
                <a:srgbClr val="002060"/>
              </a:solidFill>
            </a:endParaRPr>
          </a:p>
          <a:p>
            <a:endParaRPr lang="tr-TR" sz="2000" dirty="0">
              <a:solidFill>
                <a:srgbClr val="002060"/>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pic>
        <p:nvPicPr>
          <p:cNvPr id="10" name="Resim 9"/>
          <p:cNvPicPr>
            <a:picLocks noChangeAspect="1"/>
          </p:cNvPicPr>
          <p:nvPr/>
        </p:nvPicPr>
        <p:blipFill>
          <a:blip r:embed="rId4"/>
          <a:stretch>
            <a:fillRect/>
          </a:stretch>
        </p:blipFill>
        <p:spPr>
          <a:xfrm>
            <a:off x="2759361" y="1825625"/>
            <a:ext cx="6673278" cy="4564819"/>
          </a:xfrm>
          <a:prstGeom prst="rect">
            <a:avLst/>
          </a:prstGeom>
        </p:spPr>
      </p:pic>
      <p:sp>
        <p:nvSpPr>
          <p:cNvPr id="11" name="Dikdörtgen 10"/>
          <p:cNvSpPr/>
          <p:nvPr/>
        </p:nvSpPr>
        <p:spPr>
          <a:xfrm>
            <a:off x="379976" y="2777936"/>
            <a:ext cx="2837609" cy="954107"/>
          </a:xfrm>
          <a:prstGeom prst="rect">
            <a:avLst/>
          </a:prstGeom>
        </p:spPr>
        <p:txBody>
          <a:bodyPr wrap="square">
            <a:spAutoFit/>
          </a:bodyPr>
          <a:lstStyle/>
          <a:p>
            <a:pPr algn="r"/>
            <a:r>
              <a:rPr lang="tr-TR" sz="1400" b="1" dirty="0">
                <a:solidFill>
                  <a:srgbClr val="001F5F"/>
                </a:solidFill>
              </a:rPr>
              <a:t>Kamu İdarelerinin </a:t>
            </a:r>
            <a:r>
              <a:rPr lang="tr-TR" sz="1400" b="1" dirty="0" smtClean="0">
                <a:solidFill>
                  <a:srgbClr val="001F5F"/>
                </a:solidFill>
              </a:rPr>
              <a:t/>
            </a:r>
            <a:br>
              <a:rPr lang="tr-TR" sz="1400" b="1" dirty="0" smtClean="0">
                <a:solidFill>
                  <a:srgbClr val="001F5F"/>
                </a:solidFill>
              </a:rPr>
            </a:br>
            <a:r>
              <a:rPr lang="tr-TR" sz="1400" b="1" dirty="0" smtClean="0">
                <a:solidFill>
                  <a:srgbClr val="001F5F"/>
                </a:solidFill>
              </a:rPr>
              <a:t>Kamu </a:t>
            </a:r>
            <a:r>
              <a:rPr lang="tr-TR" sz="1400" b="1" dirty="0">
                <a:solidFill>
                  <a:srgbClr val="001F5F"/>
                </a:solidFill>
              </a:rPr>
              <a:t>İç Kontrol Standartlarına Uyum Eylem Planlarının Değerlendirilmesi</a:t>
            </a:r>
          </a:p>
        </p:txBody>
      </p:sp>
      <p:sp>
        <p:nvSpPr>
          <p:cNvPr id="12" name="Dikdörtgen 11"/>
          <p:cNvSpPr/>
          <p:nvPr/>
        </p:nvSpPr>
        <p:spPr>
          <a:xfrm>
            <a:off x="329734" y="3789297"/>
            <a:ext cx="2887851" cy="954107"/>
          </a:xfrm>
          <a:prstGeom prst="rect">
            <a:avLst/>
          </a:prstGeom>
        </p:spPr>
        <p:txBody>
          <a:bodyPr wrap="square">
            <a:spAutoFit/>
          </a:bodyPr>
          <a:lstStyle/>
          <a:p>
            <a:pPr algn="r"/>
            <a:r>
              <a:rPr lang="tr-TR" sz="1400" b="1" i="0" u="none" strike="noStrike" baseline="0" dirty="0" smtClean="0">
                <a:solidFill>
                  <a:srgbClr val="001F5F"/>
                </a:solidFill>
              </a:rPr>
              <a:t>Kamu İdarelerinin </a:t>
            </a:r>
            <a:br>
              <a:rPr lang="tr-TR" sz="1400" b="1" i="0" u="none" strike="noStrike" baseline="0" dirty="0" smtClean="0">
                <a:solidFill>
                  <a:srgbClr val="001F5F"/>
                </a:solidFill>
              </a:rPr>
            </a:br>
            <a:r>
              <a:rPr lang="tr-TR" sz="1400" b="1" i="0" u="none" strike="noStrike" baseline="0" dirty="0" smtClean="0">
                <a:solidFill>
                  <a:srgbClr val="001F5F"/>
                </a:solidFill>
              </a:rPr>
              <a:t>İç Kontrol Sistemi</a:t>
            </a:r>
            <a:br>
              <a:rPr lang="tr-TR" sz="1400" b="1" i="0" u="none" strike="noStrike" baseline="0" dirty="0" smtClean="0">
                <a:solidFill>
                  <a:srgbClr val="001F5F"/>
                </a:solidFill>
              </a:rPr>
            </a:br>
            <a:r>
              <a:rPr lang="tr-TR" sz="1400" b="1" i="0" u="none" strike="noStrike" baseline="0" dirty="0" smtClean="0">
                <a:solidFill>
                  <a:srgbClr val="001F5F"/>
                </a:solidFill>
              </a:rPr>
              <a:t> Değerlendirme Raporlarının İncelenmesi </a:t>
            </a:r>
            <a:endParaRPr lang="tr-TR" sz="1400" dirty="0"/>
          </a:p>
        </p:txBody>
      </p:sp>
      <p:sp>
        <p:nvSpPr>
          <p:cNvPr id="13" name="Dikdörtgen 12"/>
          <p:cNvSpPr/>
          <p:nvPr/>
        </p:nvSpPr>
        <p:spPr>
          <a:xfrm>
            <a:off x="329734" y="4756549"/>
            <a:ext cx="2887851" cy="954107"/>
          </a:xfrm>
          <a:prstGeom prst="rect">
            <a:avLst/>
          </a:prstGeom>
        </p:spPr>
        <p:txBody>
          <a:bodyPr wrap="square">
            <a:spAutoFit/>
          </a:bodyPr>
          <a:lstStyle/>
          <a:p>
            <a:pPr algn="r"/>
            <a:r>
              <a:rPr lang="tr-TR" sz="1400" b="1" i="0" u="none" strike="noStrike" baseline="0" dirty="0" smtClean="0">
                <a:solidFill>
                  <a:srgbClr val="001F5F"/>
                </a:solidFill>
              </a:rPr>
              <a:t>Kamu İdarelerinin </a:t>
            </a:r>
            <a:br>
              <a:rPr lang="tr-TR" sz="1400" b="1" i="0" u="none" strike="noStrike" baseline="0" dirty="0" smtClean="0">
                <a:solidFill>
                  <a:srgbClr val="001F5F"/>
                </a:solidFill>
              </a:rPr>
            </a:br>
            <a:r>
              <a:rPr lang="tr-TR" sz="1400" b="1" i="0" u="none" strike="noStrike" baseline="0" dirty="0" smtClean="0">
                <a:solidFill>
                  <a:srgbClr val="001F5F"/>
                </a:solidFill>
              </a:rPr>
              <a:t>İç Kontrol ve Ön Malî Kontrole İlişkin Düzenleme ve Uygulamalarının İzlenmesi ve Değerlendirilmesi </a:t>
            </a:r>
            <a:endParaRPr lang="tr-TR" sz="1400" dirty="0"/>
          </a:p>
        </p:txBody>
      </p:sp>
      <p:sp>
        <p:nvSpPr>
          <p:cNvPr id="14" name="Dikdörtgen 13"/>
          <p:cNvSpPr/>
          <p:nvPr/>
        </p:nvSpPr>
        <p:spPr>
          <a:xfrm>
            <a:off x="9121712" y="2637533"/>
            <a:ext cx="2403036" cy="3539430"/>
          </a:xfrm>
          <a:prstGeom prst="rect">
            <a:avLst/>
          </a:prstGeom>
        </p:spPr>
        <p:txBody>
          <a:bodyPr wrap="square">
            <a:spAutoFit/>
          </a:bodyPr>
          <a:lstStyle/>
          <a:p>
            <a:r>
              <a:rPr lang="tr-TR" sz="1400" b="1" dirty="0">
                <a:solidFill>
                  <a:srgbClr val="001F5F"/>
                </a:solidFill>
              </a:rPr>
              <a:t>Bakanlık tarafından görevlendirilen personel, kamu idaresinin yöneticileri ve çalışanları ile yapılan mülakatların yanı sıra idarenin iç kontrol uygulamalarına yönelik idare içinde değerlendirmeler yaparak </a:t>
            </a:r>
            <a:r>
              <a:rPr lang="tr-TR" sz="1400" b="1" dirty="0" smtClean="0">
                <a:solidFill>
                  <a:srgbClr val="001F5F"/>
                </a:solidFill>
              </a:rPr>
              <a:t>değerlendirme </a:t>
            </a:r>
            <a:r>
              <a:rPr lang="tr-TR" sz="1400" b="1" dirty="0">
                <a:solidFill>
                  <a:srgbClr val="001F5F"/>
                </a:solidFill>
              </a:rPr>
              <a:t>çalışmalarını yürütür. </a:t>
            </a:r>
            <a:endParaRPr lang="tr-TR" sz="1400" b="1" dirty="0" smtClean="0">
              <a:solidFill>
                <a:srgbClr val="001F5F"/>
              </a:solidFill>
            </a:endParaRPr>
          </a:p>
          <a:p>
            <a:endParaRPr lang="tr-TR" sz="1400" b="1" dirty="0">
              <a:solidFill>
                <a:srgbClr val="001F5F"/>
              </a:solidFill>
            </a:endParaRPr>
          </a:p>
          <a:p>
            <a:r>
              <a:rPr lang="tr-TR" sz="1400" b="1" dirty="0" smtClean="0">
                <a:solidFill>
                  <a:srgbClr val="001F5F"/>
                </a:solidFill>
              </a:rPr>
              <a:t>Değerlendirme sonucunda idarenin iç kontrol sistemi ile ilgili olgunluk seviyesi belirler.</a:t>
            </a:r>
          </a:p>
          <a:p>
            <a:endParaRPr lang="tr-TR" sz="1400" b="1" dirty="0">
              <a:solidFill>
                <a:srgbClr val="001F5F"/>
              </a:solidFill>
            </a:endParaRPr>
          </a:p>
          <a:p>
            <a:endParaRPr lang="tr-TR" sz="1400" b="1" dirty="0">
              <a:solidFill>
                <a:srgbClr val="001F5F"/>
              </a:solidFill>
            </a:endParaRPr>
          </a:p>
        </p:txBody>
      </p:sp>
    </p:spTree>
    <p:extLst>
      <p:ext uri="{BB962C8B-B14F-4D97-AF65-F5344CB8AC3E}">
        <p14:creationId xmlns:p14="http://schemas.microsoft.com/office/powerpoint/2010/main" val="273554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3230" y="467174"/>
            <a:ext cx="1030570" cy="1030570"/>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373043"/>
            <a:ext cx="1092713" cy="970993"/>
          </a:xfrm>
          <a:prstGeom prst="rect">
            <a:avLst/>
          </a:prstGeom>
        </p:spPr>
      </p:pic>
      <p:sp>
        <p:nvSpPr>
          <p:cNvPr id="6" name="İçerik Yer Tutucusu 2"/>
          <p:cNvSpPr txBox="1">
            <a:spLocks/>
          </p:cNvSpPr>
          <p:nvPr/>
        </p:nvSpPr>
        <p:spPr>
          <a:xfrm>
            <a:off x="838200" y="1968376"/>
            <a:ext cx="5870236" cy="377331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buClr>
                <a:srgbClr val="40BAD2"/>
              </a:buClr>
            </a:pPr>
            <a:endParaRPr lang="tr-TR" sz="2400" dirty="0">
              <a:solidFill>
                <a:srgbClr val="003161"/>
              </a:solidFill>
            </a:endParaRPr>
          </a:p>
        </p:txBody>
      </p:sp>
      <p:sp>
        <p:nvSpPr>
          <p:cNvPr id="23" name="Unvan 1"/>
          <p:cNvSpPr>
            <a:spLocks noGrp="1"/>
          </p:cNvSpPr>
          <p:nvPr>
            <p:ph type="title"/>
          </p:nvPr>
        </p:nvSpPr>
        <p:spPr>
          <a:xfrm>
            <a:off x="838200" y="365125"/>
            <a:ext cx="10515600" cy="1325563"/>
          </a:xfrm>
        </p:spPr>
        <p:txBody>
          <a:bodyPr>
            <a:normAutofit/>
          </a:bodyPr>
          <a:lstStyle/>
          <a:p>
            <a:pPr lvl="0" algn="ctr">
              <a:lnSpc>
                <a:spcPct val="85000"/>
              </a:lnSpc>
              <a:spcBef>
                <a:spcPts val="1300"/>
              </a:spcBef>
            </a:pPr>
            <a:r>
              <a:rPr lang="tr-TR" sz="2800" b="1" dirty="0">
                <a:solidFill>
                  <a:srgbClr val="44BCCB"/>
                </a:solidFill>
                <a:latin typeface="Calibri" panose="020F0502020204030204"/>
              </a:rPr>
              <a:t>İç Kontrol Sistemi İzleme ve Değerlendirme Rehberi</a:t>
            </a:r>
            <a:endParaRPr lang="tr-TR" b="1" dirty="0" smtClean="0">
              <a:solidFill>
                <a:srgbClr val="44BCCB"/>
              </a:solidFill>
              <a:latin typeface="+mn-lt"/>
            </a:endParaRPr>
          </a:p>
        </p:txBody>
      </p:sp>
      <p:pic>
        <p:nvPicPr>
          <p:cNvPr id="8" name="Resim 7"/>
          <p:cNvPicPr>
            <a:picLocks noChangeAspect="1"/>
          </p:cNvPicPr>
          <p:nvPr/>
        </p:nvPicPr>
        <p:blipFill>
          <a:blip r:embed="rId5"/>
          <a:stretch>
            <a:fillRect/>
          </a:stretch>
        </p:blipFill>
        <p:spPr>
          <a:xfrm>
            <a:off x="2048440" y="1698606"/>
            <a:ext cx="8078733" cy="4853942"/>
          </a:xfrm>
          <a:prstGeom prst="rect">
            <a:avLst/>
          </a:prstGeom>
        </p:spPr>
      </p:pic>
    </p:spTree>
    <p:extLst>
      <p:ext uri="{BB962C8B-B14F-4D97-AF65-F5344CB8AC3E}">
        <p14:creationId xmlns:p14="http://schemas.microsoft.com/office/powerpoint/2010/main" val="3481002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Çerçeve">
  <a:themeElements>
    <a:clrScheme name="Çerçev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Çerçev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Çerçev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Тема Office">
  <a:themeElements>
    <a:clrScheme name="KPI_3">
      <a:dk1>
        <a:sysClr val="windowText" lastClr="000000"/>
      </a:dk1>
      <a:lt1>
        <a:sysClr val="window" lastClr="FFFFFF"/>
      </a:lt1>
      <a:dk2>
        <a:srgbClr val="44546A"/>
      </a:dk2>
      <a:lt2>
        <a:srgbClr val="E7E6E6"/>
      </a:lt2>
      <a:accent1>
        <a:srgbClr val="5FF8BD"/>
      </a:accent1>
      <a:accent2>
        <a:srgbClr val="5EBBCD"/>
      </a:accent2>
      <a:accent3>
        <a:srgbClr val="5683CE"/>
      </a:accent3>
      <a:accent4>
        <a:srgbClr val="594BD8"/>
      </a:accent4>
      <a:accent5>
        <a:srgbClr val="8F58C4"/>
      </a:accent5>
      <a:accent6>
        <a:srgbClr val="F57791"/>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3785</TotalTime>
  <Words>3668</Words>
  <Application>Microsoft Office PowerPoint</Application>
  <PresentationFormat>Geniş ekran</PresentationFormat>
  <Paragraphs>457</Paragraphs>
  <Slides>40</Slides>
  <Notes>25</Notes>
  <HiddenSlides>0</HiddenSlides>
  <MMClips>0</MMClips>
  <ScaleCrop>false</ScaleCrop>
  <HeadingPairs>
    <vt:vector size="6" baseType="variant">
      <vt:variant>
        <vt:lpstr>Kullanılan Yazı Tipleri</vt:lpstr>
      </vt:variant>
      <vt:variant>
        <vt:i4>8</vt:i4>
      </vt:variant>
      <vt:variant>
        <vt:lpstr>Tema</vt:lpstr>
      </vt:variant>
      <vt:variant>
        <vt:i4>3</vt:i4>
      </vt:variant>
      <vt:variant>
        <vt:lpstr>Slayt Başlıkları</vt:lpstr>
      </vt:variant>
      <vt:variant>
        <vt:i4>40</vt:i4>
      </vt:variant>
    </vt:vector>
  </HeadingPairs>
  <TitlesOfParts>
    <vt:vector size="51" baseType="lpstr">
      <vt:lpstr>맑은 고딕</vt:lpstr>
      <vt:lpstr>Arial</vt:lpstr>
      <vt:lpstr>Calibri</vt:lpstr>
      <vt:lpstr>Calibri Light</vt:lpstr>
      <vt:lpstr>Corbel</vt:lpstr>
      <vt:lpstr>Times New Roman</vt:lpstr>
      <vt:lpstr>Wingdings</vt:lpstr>
      <vt:lpstr>Wingdings 2</vt:lpstr>
      <vt:lpstr>Office Teması</vt:lpstr>
      <vt:lpstr>Çerçeve</vt:lpstr>
      <vt:lpstr>Тема Office</vt:lpstr>
      <vt:lpstr>İÇ KONTROL SİSTEMİ</vt:lpstr>
      <vt:lpstr>Eğitimin Amacı</vt:lpstr>
      <vt:lpstr>‘’5018 sayılı Kamu Mali Yönetimi ve Kontrol Kanunu’’ </vt:lpstr>
      <vt:lpstr>İç Kontrol Sistemi</vt:lpstr>
      <vt:lpstr>İç Kontrol Sistemi</vt:lpstr>
      <vt:lpstr>İç Kontrol Sistemi</vt:lpstr>
      <vt:lpstr>İç Kontrol Sistemi İzleme ve Değerlendirme Rehberi</vt:lpstr>
      <vt:lpstr>İç Kontrol Sistemi İzleme ve Değerlendirme Rehberi</vt:lpstr>
      <vt:lpstr>İç Kontrol Sistemi İzleme ve Değerlendirme Rehberi</vt:lpstr>
      <vt:lpstr>İç Kontrol Sistemi İzleme ve Değerlendirme Rehberi</vt:lpstr>
      <vt:lpstr>İç Kontrol Sistemi İzleme ve Değerlendirme Rehberi</vt:lpstr>
      <vt:lpstr>İç Kontrol Sistemi İzleme ve Değerlendirme Rehberi</vt:lpstr>
      <vt:lpstr>İç Kontrol Sistemi İzleme ve Değerlendirme Rehberi</vt:lpstr>
      <vt:lpstr>İç Kontrol Sistemi</vt:lpstr>
      <vt:lpstr>İç Kontrol Sistemi</vt:lpstr>
      <vt:lpstr>Risk Yönetimi</vt:lpstr>
      <vt:lpstr>Risk Yönetimi 1.Adım: Risklerin Belirlenmesi</vt:lpstr>
      <vt:lpstr>PowerPoint Sunusu</vt:lpstr>
      <vt:lpstr>Risk Yönetimi 2.Adım: Risklerin Değerlendirilmesi</vt:lpstr>
      <vt:lpstr>Risk Yönetimi 3.Adım: Riske Yönelik Alınacak Kararın Belirlenmesi</vt:lpstr>
      <vt:lpstr>Risk Yönetimi 3.Adım: Riske Yönelik Alınacak Kararın Belirlenmesi</vt:lpstr>
      <vt:lpstr>Risk Yönetimi 3.Adım: Riske Yönelik Alınacak Kararın Belirlenmesi</vt:lpstr>
      <vt:lpstr>Risk Yönetimi 3.Adım: Riske Yönelik Alınacak Kararın Belirlenmesi</vt:lpstr>
      <vt:lpstr>Risk Yönetimi 4.Adım: Riskin İzlenmesi ve Raporlanması</vt:lpstr>
      <vt:lpstr>Kalite ve İç Kontrol Sistemi Risk Yönetimi Modülü</vt:lpstr>
      <vt:lpstr>Kalite ve İç Kontrol Sistemi Risk Yönetimi Modülü</vt:lpstr>
      <vt:lpstr>Kalite ve İç Kontrol Sistemi Risk Yönetimi Modülü</vt:lpstr>
      <vt:lpstr>Kalite ve İç Kontrol Sistemi Risk Yönetimi Modülü</vt:lpstr>
      <vt:lpstr>Kalite ve İç Kontrol Sistemi Risk Yönetimi Modülü</vt:lpstr>
      <vt:lpstr>Kalite ve İç Kontrol Sistemi Risk Yönetimi Modülü</vt:lpstr>
      <vt:lpstr>Kalite ve İç Kontrol Sistemi Risk Yönetimi Modülü</vt:lpstr>
      <vt:lpstr>Kalite ve İç Kontrol Sistemi Risk Yönetimi Modülü</vt:lpstr>
      <vt:lpstr>Kalite ve İç Kontrol Sistemi Risk Yönetimi Modülü</vt:lpstr>
      <vt:lpstr>PowerPoint Sunusu</vt:lpstr>
      <vt:lpstr>Kalite ve İç Kontrol Sistemi Risk Yönetimi Modülü</vt:lpstr>
      <vt:lpstr>PowerPoint Sunusu</vt:lpstr>
      <vt:lpstr>Kalite ve İç Kontrol Sistemi Risk Yönetimi Modülü</vt:lpstr>
      <vt:lpstr>Kalite ve İç Kontrol Sistemi Risk Yönetimi Modülü</vt:lpstr>
      <vt:lpstr>İç Kontrol Çalışmaları Kapsamında  Birimlerden Beklentilerimiz</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İÇ KONTROL SİSTEMİ</dc:title>
  <dc:creator>Microsoft hesabı</dc:creator>
  <cp:lastModifiedBy>DELL</cp:lastModifiedBy>
  <cp:revision>138</cp:revision>
  <dcterms:created xsi:type="dcterms:W3CDTF">2024-11-25T07:18:15Z</dcterms:created>
  <dcterms:modified xsi:type="dcterms:W3CDTF">2024-11-28T10:14:23Z</dcterms:modified>
</cp:coreProperties>
</file>